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 id="2147483742" r:id="rId7"/>
  </p:sldMasterIdLst>
  <p:notesMasterIdLst>
    <p:notesMasterId r:id="rId50"/>
  </p:notesMasterIdLst>
  <p:sldIdLst>
    <p:sldId id="485" r:id="rId8"/>
    <p:sldId id="322" r:id="rId9"/>
    <p:sldId id="323" r:id="rId10"/>
    <p:sldId id="338" r:id="rId11"/>
    <p:sldId id="324" r:id="rId12"/>
    <p:sldId id="340" r:id="rId13"/>
    <p:sldId id="353" r:id="rId14"/>
    <p:sldId id="355" r:id="rId15"/>
    <p:sldId id="356" r:id="rId16"/>
    <p:sldId id="287" r:id="rId17"/>
    <p:sldId id="286" r:id="rId18"/>
    <p:sldId id="288" r:id="rId19"/>
    <p:sldId id="289" r:id="rId20"/>
    <p:sldId id="290" r:id="rId21"/>
    <p:sldId id="484" r:id="rId22"/>
    <p:sldId id="295" r:id="rId23"/>
    <p:sldId id="296" r:id="rId24"/>
    <p:sldId id="318" r:id="rId25"/>
    <p:sldId id="319" r:id="rId26"/>
    <p:sldId id="297" r:id="rId27"/>
    <p:sldId id="298" r:id="rId28"/>
    <p:sldId id="299" r:id="rId29"/>
    <p:sldId id="302" r:id="rId30"/>
    <p:sldId id="300" r:id="rId31"/>
    <p:sldId id="301" r:id="rId32"/>
    <p:sldId id="303" r:id="rId33"/>
    <p:sldId id="305" r:id="rId34"/>
    <p:sldId id="306" r:id="rId35"/>
    <p:sldId id="308" r:id="rId36"/>
    <p:sldId id="309" r:id="rId37"/>
    <p:sldId id="310" r:id="rId38"/>
    <p:sldId id="311" r:id="rId39"/>
    <p:sldId id="357" r:id="rId40"/>
    <p:sldId id="256" r:id="rId41"/>
    <p:sldId id="321" r:id="rId42"/>
    <p:sldId id="359" r:id="rId43"/>
    <p:sldId id="275" r:id="rId44"/>
    <p:sldId id="307" r:id="rId45"/>
    <p:sldId id="360" r:id="rId46"/>
    <p:sldId id="361" r:id="rId47"/>
    <p:sldId id="362" r:id="rId48"/>
    <p:sldId id="363"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41" autoAdjust="0"/>
    <p:restoredTop sz="67797" autoAdjust="0"/>
  </p:normalViewPr>
  <p:slideViewPr>
    <p:cSldViewPr snapToGrid="0" showGuides="1">
      <p:cViewPr varScale="1">
        <p:scale>
          <a:sx n="108" d="100"/>
          <a:sy n="108" d="100"/>
        </p:scale>
        <p:origin x="1320"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8/7/18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reasons why many of our customers are moving to containers: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Much faster launch times help to scale, deploy and heal your applications faster</a:t>
            </a:r>
          </a:p>
          <a:p>
            <a:pPr marL="171450" indent="-171450">
              <a:buFont typeface="Arial" panose="020B0604020202020204" pitchFamily="34" charset="0"/>
              <a:buChar char="•"/>
            </a:pPr>
            <a:r>
              <a:rPr lang="en-US" dirty="0" err="1"/>
              <a:t>Binpacking</a:t>
            </a:r>
            <a:r>
              <a:rPr lang="en-US" dirty="0"/>
              <a:t> many together on each EC2 instance can allow you to more fully utilize your instances and save on cost</a:t>
            </a:r>
          </a:p>
          <a:p>
            <a:pPr marL="171450" indent="-171450">
              <a:buFont typeface="Arial" panose="020B0604020202020204" pitchFamily="34" charset="0"/>
              <a:buChar char="•"/>
            </a:pPr>
            <a:r>
              <a:rPr lang="en-US" dirty="0"/>
              <a:t>Easier packaging and deployment of their applications can lead to a better development experience </a:t>
            </a:r>
          </a:p>
          <a:p>
            <a:pPr marL="171450" indent="-171450">
              <a:buFont typeface="Arial" panose="020B0604020202020204" pitchFamily="34" charset="0"/>
              <a:buChar char="•"/>
            </a:pPr>
            <a:r>
              <a:rPr lang="en-US" dirty="0"/>
              <a:t>And, because a container should run the same way on a laptop as in production, there is a decreased risk of deployment or change not working</a:t>
            </a:r>
          </a:p>
          <a:p>
            <a:pPr marL="171450" indent="-171450">
              <a:buFont typeface="Arial" panose="020B0604020202020204" pitchFamily="34" charset="0"/>
              <a:buChar char="•"/>
            </a:pPr>
            <a:r>
              <a:rPr lang="en-US" dirty="0"/>
              <a:t>The real driver in most organizations, though, is microservices – many more services to run requires a platform to cater for that.</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7050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addition</a:t>
            </a:r>
            <a:r>
              <a:rPr lang="en-US" baseline="0" dirty="0"/>
              <a:t> to the Kubernetes masters, you also need to run </a:t>
            </a:r>
            <a:r>
              <a:rPr lang="en-US" baseline="0" dirty="0" err="1"/>
              <a:t>etcd</a:t>
            </a:r>
            <a:r>
              <a:rPr lang="en-US" baseline="0" dirty="0"/>
              <a:t>, the core persistence layer for Kubernetes. </a:t>
            </a:r>
            <a:r>
              <a:rPr lang="en-US" baseline="0" dirty="0" err="1"/>
              <a:t>Etcd</a:t>
            </a:r>
            <a:r>
              <a:rPr lang="en-US" baseline="0" dirty="0"/>
              <a:t> is a distributed key value store- this is where the critical data for the cluster is stored. You can optionally co-locate the masters and </a:t>
            </a:r>
            <a:r>
              <a:rPr lang="en-US" baseline="0" dirty="0" err="1"/>
              <a:t>etcd</a:t>
            </a:r>
            <a:r>
              <a:rPr lang="en-US" baseline="0" dirty="0"/>
              <a:t> on the same instances, so you only need to run three instances instead of six to support the control plane. This makes tradeoffs in the operational burden when upgrading your cluster, though- you have to make sure that you don’t lose quorum on </a:t>
            </a:r>
            <a:r>
              <a:rPr lang="en-US" baseline="0" dirty="0" err="1"/>
              <a:t>etcd</a:t>
            </a:r>
            <a:r>
              <a:rPr lang="en-US" baseline="0" dirty="0"/>
              <a:t>, or have to reboot instances</a:t>
            </a:r>
            <a:r>
              <a:rPr lang="is-IS" baseline="0" dirty="0"/>
              <a:t>…</a:t>
            </a:r>
            <a:r>
              <a:rPr lang="en-US" baseline="0" dirty="0"/>
              <a:t> This is one of the many complexities you will encounter when standing up your own </a:t>
            </a:r>
            <a:r>
              <a:rPr lang="en-US" baseline="0" dirty="0" err="1"/>
              <a:t>kubernetes</a:t>
            </a:r>
            <a:r>
              <a:rPr lang="en-US" baseline="0" dirty="0"/>
              <a:t> </a:t>
            </a:r>
            <a:r>
              <a:rPr lang="en-US" baseline="0" dirty="0" err="1"/>
              <a:t>insfrastructure</a:t>
            </a:r>
            <a:r>
              <a:rPr lang="en-US" baseline="0" dirty="0"/>
              <a: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424428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You then need to run the actual worker nodes- this is where your applications run. Worker nodes are generally deployed in </a:t>
            </a:r>
            <a:r>
              <a:rPr lang="en-US" dirty="0" err="1"/>
              <a:t>autoscaling</a:t>
            </a:r>
            <a:r>
              <a:rPr lang="en-US" dirty="0"/>
              <a:t> groups,</a:t>
            </a:r>
            <a:r>
              <a:rPr lang="en-US" baseline="0" dirty="0"/>
              <a:t> across multiple </a:t>
            </a:r>
            <a:r>
              <a:rPr lang="en-US" baseline="0" dirty="0" err="1"/>
              <a:t>Azs</a:t>
            </a:r>
            <a:r>
              <a:rPr lang="is-IS" baseline="0" dirty="0"/>
              <a:t>….you can choose OD or RI instances, spot instances, whatever instance type makes sense for you...</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736066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2937989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can help solve many of the microservices problems but running them in production and at scale has its own challenges though.</a:t>
            </a:r>
          </a:p>
          <a:p>
            <a:endParaRPr lang="en-US" dirty="0"/>
          </a:p>
          <a:p>
            <a:pPr marL="171450" indent="-171450">
              <a:buFont typeface="Arial" panose="020B0604020202020204" pitchFamily="34" charset="0"/>
              <a:buChar char="•"/>
            </a:pPr>
            <a:r>
              <a:rPr lang="en-US" dirty="0"/>
              <a:t>They can come and go in seconds so managing and monitoring them can be problematic</a:t>
            </a:r>
          </a:p>
          <a:p>
            <a:pPr marL="171450" indent="-171450">
              <a:buFont typeface="Arial" panose="020B0604020202020204" pitchFamily="34" charset="0"/>
              <a:buChar char="•"/>
            </a:pPr>
            <a:r>
              <a:rPr lang="en-US" dirty="0"/>
              <a:t>The container clusters to run them effectively are complex distributed systems in their own right</a:t>
            </a:r>
          </a:p>
          <a:p>
            <a:pPr marL="171450" indent="-171450">
              <a:buFont typeface="Arial" panose="020B0604020202020204" pitchFamily="34" charset="0"/>
              <a:buChar char="•"/>
            </a:pPr>
            <a:r>
              <a:rPr lang="en-US" dirty="0"/>
              <a:t>And the efficiencies of them come from containers sharing a kernel and relying on the kernel’s security features for their isolation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There are solutions to all of these problems though and AWS can help.</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907503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Because </a:t>
            </a:r>
            <a:r>
              <a:rPr lang="en-US" dirty="0"/>
              <a:t>this is an AWS container talk I think it is important to start with our current container landscape and strategy.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32075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strategy is one of giving our customers choice – between two great orchestration tools in our Elastic Container Service and Kubernetes and between two launch types for each of them. There is the traditional EC2 launch type where customers bring the instances to run their containers and get a bit more control of the type and OS of those instances or our new Fargate type where we take care of all that for you.</a:t>
            </a:r>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066247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The first thing we need to do</a:t>
            </a:r>
            <a:r>
              <a:rPr lang="en-US" sz="1200" baseline="0" dirty="0">
                <a:solidFill>
                  <a:prstClr val="black"/>
                </a:solidFill>
                <a:latin typeface="Calibri" panose="020F0502020204030204"/>
              </a:rPr>
              <a:t> is introduce Kubernetes. Kubernetes is a rapidly moving open source project with a lot of enthusiasm around it. It’s a platform for running microservices at scale. Kubernetes can be run anywhere. </a:t>
            </a:r>
            <a:r>
              <a:rPr lang="en-US" sz="1200" dirty="0">
                <a:solidFill>
                  <a:prstClr val="black"/>
                </a:solidFill>
                <a:latin typeface="Calibri" panose="020F0502020204030204"/>
              </a:rPr>
              <a:t>Kubernetes is an open-source container management platform. It’s built to help you run your containers at scale and comes equipped with features and functions to build proper distributed applications using the 12-factor app pattern.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baseline="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412928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It’s built to help you run your containers at</a:t>
            </a:r>
            <a:r>
              <a:rPr lang="en-US" sz="1200" dirty="0">
                <a:solidFill>
                  <a:schemeClr val="tx1"/>
                </a:solidFill>
                <a:latin typeface="Arial"/>
              </a:rPr>
              <a:t> </a:t>
            </a:r>
            <a:r>
              <a:rPr lang="en-US" sz="1200" dirty="0">
                <a:solidFill>
                  <a:prstClr val="black"/>
                </a:solidFill>
                <a:latin typeface="Calibri" panose="020F0502020204030204"/>
              </a:rPr>
              <a:t>scale and comes equipped with features and functions to build proper cloud native distributed applications using the 12-factor app pattern.  </a:t>
            </a:r>
          </a:p>
          <a:p>
            <a:pPr defTabSz="685800"/>
            <a:endParaRPr lang="en-US" sz="1200" dirty="0">
              <a:solidFill>
                <a:prstClr val="black"/>
              </a:solidFill>
              <a:latin typeface="Calibri" panose="020F0502020204030204"/>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Kubernetes API can be thought of as a single extensible API that can be used to abstract resources both within</a:t>
            </a:r>
            <a:r>
              <a:rPr lang="en-US" sz="1200" baseline="0" dirty="0">
                <a:solidFill>
                  <a:prstClr val="black"/>
                </a:solidFill>
                <a:latin typeface="Calibri" panose="020F0502020204030204"/>
              </a:rPr>
              <a:t> </a:t>
            </a:r>
            <a:r>
              <a:rPr lang="en-US" sz="1200" dirty="0">
                <a:solidFill>
                  <a:prstClr val="black"/>
                </a:solidFill>
                <a:latin typeface="Calibri" panose="020F0502020204030204"/>
              </a:rPr>
              <a:t>AWS and on premise. When using Kubernetes on AWS, you can take advantage of the scale, performance, and breadth of features of the AWS platform via Kubernetes cloud integrations, and use the same familiar Kubernetes API when deploying containers on premise. </a:t>
            </a:r>
          </a:p>
          <a:p>
            <a:pPr defTabSz="685800"/>
            <a:endParaRPr lang="en-US" sz="1200" dirty="0">
              <a:solidFill>
                <a:prstClr val="black"/>
              </a:solidFill>
              <a:latin typeface="Calibri" panose="020F0502020204030204"/>
            </a:endParaRPr>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780755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the quality of the underlying cloud platform – the speed, stability,</a:t>
            </a:r>
            <a:r>
              <a:rPr lang="en-US" baseline="0" dirty="0"/>
              <a:t> scalability,</a:t>
            </a:r>
            <a:r>
              <a:rPr lang="en-US" dirty="0"/>
              <a:t> and the integrations with the platform,</a:t>
            </a:r>
            <a:r>
              <a:rPr lang="en-US" baseline="0" dirty="0"/>
              <a:t> all </a:t>
            </a:r>
            <a:r>
              <a:rPr lang="en-US" dirty="0"/>
              <a:t>impact the quality of the applications you build, and how much work you have to do yourself, and ultimately- how happy your customers are. Your customers perceive the</a:t>
            </a:r>
            <a:r>
              <a:rPr lang="en-US" baseline="0" dirty="0"/>
              <a:t> performance of your application; how quickly new features are introduced, if your app is down when they need it most.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422642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57%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410391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Kubernetes masters run several components within them- the API Server, which is fairly self explanatory, the controller manager, which runs various system processes for the cluster, and the scheduler, which assigns work to nodes, are some of the main ones. These are the components that allow you to interact with the Kubernetes system. </a:t>
            </a:r>
          </a:p>
          <a:p>
            <a:endParaRPr lang="en-US" baseline="0" dirty="0"/>
          </a:p>
          <a:p>
            <a:r>
              <a:rPr lang="en-US" baseline="0" dirty="0"/>
              <a:t>This is also where add-ons like </a:t>
            </a:r>
            <a:r>
              <a:rPr lang="en-US" baseline="0" dirty="0" err="1"/>
              <a:t>KubeDNS</a:t>
            </a:r>
            <a:r>
              <a:rPr lang="en-US" baseline="0" dirty="0"/>
              <a:t> and the dashboard can run.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625864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271860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Page">
    <p:bg>
      <p:bgPr>
        <a:solidFill>
          <a:srgbClr val="192850"/>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5" name="Picture 4">
            <a:extLst>
              <a:ext uri="{FF2B5EF4-FFF2-40B4-BE49-F238E27FC236}">
                <a16:creationId xmlns:a16="http://schemas.microsoft.com/office/drawing/2014/main" id="{36318318-E154-914E-8A42-0367ADAD2C8F}"/>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21952119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tandard Content Page Layout (no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DF5A5579-C8A7-2342-BA4C-19B0322315D3}"/>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3835768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tx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5217972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357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838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4248060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7491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45350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774986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6059256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4032271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934937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3829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45030" r="11511"/>
          <a:stretch/>
        </p:blipFill>
        <p:spPr>
          <a:xfrm>
            <a:off x="0" y="0"/>
            <a:ext cx="9144000" cy="51435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6" name="Title 1"/>
          <p:cNvSpPr>
            <a:spLocks noGrp="1"/>
          </p:cNvSpPr>
          <p:nvPr>
            <p:ph type="title"/>
          </p:nvPr>
        </p:nvSpPr>
        <p:spPr>
          <a:xfrm>
            <a:off x="411647" y="1582279"/>
            <a:ext cx="6069541" cy="1250668"/>
          </a:xfrm>
        </p:spPr>
        <p:txBody>
          <a:bodyPr anchor="ctr" anchorCtr="0">
            <a:noAutofit/>
          </a:bodyPr>
          <a:lstStyle>
            <a:lvl1pPr algn="l">
              <a:defRPr sz="3000"/>
            </a:lvl1pPr>
          </a:lstStyle>
          <a:p>
            <a:r>
              <a:rPr lang="en-US" dirty="0"/>
              <a:t>Click to edit Master title style</a:t>
            </a:r>
          </a:p>
        </p:txBody>
      </p:sp>
    </p:spTree>
    <p:extLst>
      <p:ext uri="{BB962C8B-B14F-4D97-AF65-F5344CB8AC3E}">
        <p14:creationId xmlns:p14="http://schemas.microsoft.com/office/powerpoint/2010/main" val="468425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11"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ext uri="{BB962C8B-B14F-4D97-AF65-F5344CB8AC3E}">
        <p14:creationId xmlns:p14="http://schemas.microsoft.com/office/powerpoint/2010/main" val="1940044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ext uri="{BB962C8B-B14F-4D97-AF65-F5344CB8AC3E}">
        <p14:creationId xmlns:p14="http://schemas.microsoft.com/office/powerpoint/2010/main" val="14792049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156833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4.png"/><Relationship Id="rId2" Type="http://schemas.openxmlformats.org/officeDocument/2006/relationships/slideLayout" Target="../slideLayouts/slideLayout58.xml"/><Relationship Id="rId16" Type="http://schemas.openxmlformats.org/officeDocument/2006/relationships/theme" Target="../theme/theme4.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 id="2147483738" r:id="rId18"/>
    <p:sldLayoutId id="2147483739" r:id="rId19"/>
    <p:sldLayoutId id="2147483741" r:id="rId20"/>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109679" y="4711542"/>
            <a:ext cx="432414" cy="258517"/>
          </a:xfrm>
          <a:prstGeom prst="rect">
            <a:avLst/>
          </a:prstGeom>
        </p:spPr>
      </p:pic>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2018, Amazon Web Services, Inc. or its Affiliates. All rights reserved.</a:t>
            </a:r>
          </a:p>
        </p:txBody>
      </p:sp>
    </p:spTree>
    <p:extLst>
      <p:ext uri="{BB962C8B-B14F-4D97-AF65-F5344CB8AC3E}">
        <p14:creationId xmlns:p14="http://schemas.microsoft.com/office/powerpoint/2010/main" val="3412224309"/>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Lst>
  <p:txStyles>
    <p:titleStyle>
      <a:lvl1pPr algn="l" defTabSz="457200" rtl="0" eaLnBrk="1" latinLnBrk="0" hangingPunct="1">
        <a:spcBef>
          <a:spcPct val="0"/>
        </a:spcBef>
        <a:buNone/>
        <a:defRPr sz="2800" b="0" i="0" kern="1200">
          <a:solidFill>
            <a:schemeClr val="accent6">
              <a:lumMod val="50000"/>
            </a:schemeClr>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hyperlink" Target="https://en.wikipedia.org/wiki/File:MARSEILLE_MAERSK_(2018)_(26339401978).jp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hyperlink" Target="http://ericn-cloud.aka.corp.amazon.com/wesley/build/AWSWesleyAPIDocs/AWSWesleyAPIDocs-3.0/RHEL5_64/DEV.STD.PTHREAD/build/server-root/AWSWesley/2017-11-01/APIReference/API_Cluster.html#AWSWesley-Type-Cluster-roleArn" TargetMode="External"/><Relationship Id="rId3" Type="http://schemas.openxmlformats.org/officeDocument/2006/relationships/hyperlink" Target="http://ericn-cloud.aka.corp.amazon.com/wesley/build/AWSWesleyAPIDocs/AWSWesleyAPIDocs-3.0/RHEL5_64/DEV.STD.PTHREAD/build/server-root/AWSWesley/2017-11-01/APIReference/API_Cluster.html#AWSWesley-Type-Cluster-clusterName" TargetMode="External"/><Relationship Id="rId7" Type="http://schemas.openxmlformats.org/officeDocument/2006/relationships/hyperlink" Target="http://ericn-cloud.aka.corp.amazon.com/wesley/build/AWSWesleyAPIDocs/AWSWesleyAPIDocs-3.0/RHEL5_64/DEV.STD.PTHREAD/build/server-root/AWSWesley/2017-11-01/APIReference/API_Cluster.html#AWSWesley-Type-Cluster-masterEndpoint" TargetMode="External"/><Relationship Id="rId2" Type="http://schemas.openxmlformats.org/officeDocument/2006/relationships/hyperlink" Target="http://ericn-cloud.aka.corp.amazon.com/wesley/build/AWSWesleyAPIDocs/AWSWesleyAPIDocs-3.0/RHEL5_64/DEV.STD.PTHREAD/build/server-root/AWSWesley/2017-11-01/APIReference/API_CreateCluster.html#AWSWesley-CreateCluster-response-cluster" TargetMode="External"/><Relationship Id="rId1" Type="http://schemas.openxmlformats.org/officeDocument/2006/relationships/slideLayout" Target="../slideLayouts/slideLayout11.xml"/><Relationship Id="rId6" Type="http://schemas.openxmlformats.org/officeDocument/2006/relationships/hyperlink" Target="http://ericn-cloud.aka.corp.amazon.com/wesley/build/AWSWesleyAPIDocs/AWSWesleyAPIDocs-3.0/RHEL5_64/DEV.STD.PTHREAD/build/server-root/AWSWesley/2017-11-01/APIReference/API_Cluster.html#AWSWesley-Type-Cluster-desiredMasterVersion" TargetMode="External"/><Relationship Id="rId5" Type="http://schemas.openxmlformats.org/officeDocument/2006/relationships/hyperlink" Target="http://ericn-cloud.aka.corp.amazon.com/wesley/build/AWSWesleyAPIDocs/AWSWesleyAPIDocs-3.0/RHEL5_64/DEV.STD.PTHREAD/build/server-root/AWSWesley/2017-11-01/APIReference/API_Cluster.html#AWSWesley-Type-Cluster-currentMasterVersion" TargetMode="External"/><Relationship Id="rId10" Type="http://schemas.openxmlformats.org/officeDocument/2006/relationships/hyperlink" Target="http://ericn-cloud.aka.corp.amazon.com/wesley/build/AWSWesleyAPIDocs/AWSWesleyAPIDocs-3.0/RHEL5_64/DEV.STD.PTHREAD/build/server-root/AWSWesley/2017-11-01/APIReference/API_Cluster.html#AWSWesley-Type-Cluster-statusMessage" TargetMode="External"/><Relationship Id="rId4" Type="http://schemas.openxmlformats.org/officeDocument/2006/relationships/hyperlink" Target="http://ericn-cloud.aka.corp.amazon.com/wesley/build/AWSWesleyAPIDocs/AWSWesleyAPIDocs-3.0/RHEL5_64/DEV.STD.PTHREAD/build/server-root/AWSWesley/2017-11-01/APIReference/API_Cluster.html#AWSWesley-Type-Cluster-createdAt" TargetMode="External"/><Relationship Id="rId9" Type="http://schemas.openxmlformats.org/officeDocument/2006/relationships/hyperlink" Target="http://ericn-cloud.aka.corp.amazon.com/wesley/build/AWSWesleyAPIDocs/AWSWesleyAPIDocs-3.0/RHEL5_64/DEV.STD.PTHREAD/build/server-root/AWSWesley/2017-11-01/APIReference/API_Cluster.html#AWSWesley-Type-Cluster-statu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9" Type="http://schemas.openxmlformats.org/officeDocument/2006/relationships/image" Target="../media/image80.png"/><Relationship Id="rId21" Type="http://schemas.openxmlformats.org/officeDocument/2006/relationships/image" Target="../media/image62.png"/><Relationship Id="rId34" Type="http://schemas.openxmlformats.org/officeDocument/2006/relationships/image" Target="../media/image75.png"/><Relationship Id="rId42" Type="http://schemas.openxmlformats.org/officeDocument/2006/relationships/image" Target="../media/image83.png"/><Relationship Id="rId47" Type="http://schemas.openxmlformats.org/officeDocument/2006/relationships/image" Target="../media/image88.png"/><Relationship Id="rId50" Type="http://schemas.openxmlformats.org/officeDocument/2006/relationships/image" Target="../media/image91.png"/><Relationship Id="rId55" Type="http://schemas.openxmlformats.org/officeDocument/2006/relationships/image" Target="../media/image96.png"/><Relationship Id="rId7" Type="http://schemas.openxmlformats.org/officeDocument/2006/relationships/image" Target="../media/image48.png"/><Relationship Id="rId2" Type="http://schemas.openxmlformats.org/officeDocument/2006/relationships/image" Target="../media/image43.png"/><Relationship Id="rId16" Type="http://schemas.openxmlformats.org/officeDocument/2006/relationships/image" Target="../media/image57.png"/><Relationship Id="rId29" Type="http://schemas.openxmlformats.org/officeDocument/2006/relationships/image" Target="../media/image70.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3" Type="http://schemas.openxmlformats.org/officeDocument/2006/relationships/image" Target="../media/image94.png"/><Relationship Id="rId58" Type="http://schemas.openxmlformats.org/officeDocument/2006/relationships/image" Target="../media/image99.png"/><Relationship Id="rId5" Type="http://schemas.openxmlformats.org/officeDocument/2006/relationships/image" Target="../media/image46.png"/><Relationship Id="rId61" Type="http://schemas.openxmlformats.org/officeDocument/2006/relationships/image" Target="../media/image102.png"/><Relationship Id="rId19" Type="http://schemas.openxmlformats.org/officeDocument/2006/relationships/image" Target="../media/image6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png"/><Relationship Id="rId56" Type="http://schemas.openxmlformats.org/officeDocument/2006/relationships/image" Target="../media/image97.png"/><Relationship Id="rId8" Type="http://schemas.openxmlformats.org/officeDocument/2006/relationships/image" Target="../media/image49.png"/><Relationship Id="rId51" Type="http://schemas.openxmlformats.org/officeDocument/2006/relationships/image" Target="../media/image92.png"/><Relationship Id="rId3" Type="http://schemas.openxmlformats.org/officeDocument/2006/relationships/image" Target="../media/image44.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png"/><Relationship Id="rId46" Type="http://schemas.openxmlformats.org/officeDocument/2006/relationships/image" Target="../media/image87.png"/><Relationship Id="rId59" Type="http://schemas.openxmlformats.org/officeDocument/2006/relationships/image" Target="../media/image100.png"/><Relationship Id="rId20" Type="http://schemas.openxmlformats.org/officeDocument/2006/relationships/image" Target="../media/image61.png"/><Relationship Id="rId41" Type="http://schemas.openxmlformats.org/officeDocument/2006/relationships/image" Target="../media/image82.png"/><Relationship Id="rId54" Type="http://schemas.openxmlformats.org/officeDocument/2006/relationships/image" Target="../media/image95.png"/><Relationship Id="rId1" Type="http://schemas.openxmlformats.org/officeDocument/2006/relationships/slideLayout" Target="../slideLayouts/slideLayout66.xml"/><Relationship Id="rId6" Type="http://schemas.openxmlformats.org/officeDocument/2006/relationships/image" Target="../media/image47.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77.png"/><Relationship Id="rId49" Type="http://schemas.openxmlformats.org/officeDocument/2006/relationships/image" Target="../media/image90.png"/><Relationship Id="rId57" Type="http://schemas.openxmlformats.org/officeDocument/2006/relationships/image" Target="../media/image98.png"/><Relationship Id="rId10" Type="http://schemas.openxmlformats.org/officeDocument/2006/relationships/image" Target="../media/image51.png"/><Relationship Id="rId31" Type="http://schemas.openxmlformats.org/officeDocument/2006/relationships/image" Target="../media/image72.png"/><Relationship Id="rId44" Type="http://schemas.openxmlformats.org/officeDocument/2006/relationships/image" Target="../media/image85.png"/><Relationship Id="rId52" Type="http://schemas.openxmlformats.org/officeDocument/2006/relationships/image" Target="../media/image93.png"/><Relationship Id="rId60" Type="http://schemas.openxmlformats.org/officeDocument/2006/relationships/image" Target="../media/image101.png"/><Relationship Id="rId4" Type="http://schemas.openxmlformats.org/officeDocument/2006/relationships/image" Target="../media/image45.png"/><Relationship Id="rId9"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emf"/><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emf"/><Relationship Id="rId5" Type="http://schemas.openxmlformats.org/officeDocument/2006/relationships/image" Target="../media/image106.png"/><Relationship Id="rId15" Type="http://schemas.openxmlformats.org/officeDocument/2006/relationships/image" Target="../media/image116.svg"/><Relationship Id="rId23" Type="http://schemas.openxmlformats.org/officeDocument/2006/relationships/image" Target="../media/image124.emf"/><Relationship Id="rId28" Type="http://schemas.openxmlformats.org/officeDocument/2006/relationships/image" Target="../media/image129.png"/><Relationship Id="rId10" Type="http://schemas.openxmlformats.org/officeDocument/2006/relationships/image" Target="../media/image111.png"/><Relationship Id="rId19" Type="http://schemas.openxmlformats.org/officeDocument/2006/relationships/image" Target="../media/image120.sv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jpg"/><Relationship Id="rId30" Type="http://schemas.openxmlformats.org/officeDocument/2006/relationships/image" Target="../media/image131.png"/></Relationships>
</file>

<file path=ppt/slides/_rels/slide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9AEFC-B9DE-A648-8B26-AD7C9B5519FC}"/>
              </a:ext>
            </a:extLst>
          </p:cNvPr>
          <p:cNvSpPr>
            <a:spLocks noGrp="1"/>
          </p:cNvSpPr>
          <p:nvPr>
            <p:ph type="body" sz="quarter" idx="10"/>
          </p:nvPr>
        </p:nvSpPr>
        <p:spPr/>
        <p:txBody>
          <a:bodyPr/>
          <a:lstStyle/>
          <a:p>
            <a:r>
              <a:rPr lang="en-US" dirty="0"/>
              <a:t>AWS </a:t>
            </a:r>
            <a:r>
              <a:rPr lang="en-US" dirty="0" err="1"/>
              <a:t>Moderization</a:t>
            </a:r>
            <a:r>
              <a:rPr lang="en-US" dirty="0"/>
              <a:t> Team</a:t>
            </a:r>
          </a:p>
        </p:txBody>
      </p:sp>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487899" y="2438104"/>
            <a:ext cx="7324988" cy="744537"/>
          </a:xfrm>
        </p:spPr>
        <p:txBody>
          <a:bodyPr/>
          <a:lstStyle/>
          <a:p>
            <a:r>
              <a:rPr lang="en-US" dirty="0"/>
              <a:t>Containers Without Orchestration</a:t>
            </a:r>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F80226-6323-934B-8A3F-3EEB53C79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891" y="2162143"/>
            <a:ext cx="596219" cy="715462"/>
          </a:xfrm>
          <a:prstGeom prst="rect">
            <a:avLst/>
          </a:prstGeom>
        </p:spPr>
      </p:pic>
      <p:pic>
        <p:nvPicPr>
          <p:cNvPr id="3" name="Picture 2">
            <a:extLst>
              <a:ext uri="{FF2B5EF4-FFF2-40B4-BE49-F238E27FC236}">
                <a16:creationId xmlns:a16="http://schemas.microsoft.com/office/drawing/2014/main" id="{F8A1A94E-1E63-B040-9413-B7E66A418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6881" y="2162143"/>
            <a:ext cx="596219" cy="715462"/>
          </a:xfrm>
          <a:prstGeom prst="rect">
            <a:avLst/>
          </a:prstGeom>
        </p:spPr>
      </p:pic>
      <p:pic>
        <p:nvPicPr>
          <p:cNvPr id="4" name="Picture 3">
            <a:extLst>
              <a:ext uri="{FF2B5EF4-FFF2-40B4-BE49-F238E27FC236}">
                <a16:creationId xmlns:a16="http://schemas.microsoft.com/office/drawing/2014/main" id="{D1BB6CF9-F4F6-7146-A3CD-A3E00108F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900" y="2162143"/>
            <a:ext cx="596219" cy="715462"/>
          </a:xfrm>
          <a:prstGeom prst="rect">
            <a:avLst/>
          </a:prstGeom>
        </p:spPr>
      </p:pic>
      <p:sp>
        <p:nvSpPr>
          <p:cNvPr id="5" name="TextBox 4">
            <a:extLst>
              <a:ext uri="{FF2B5EF4-FFF2-40B4-BE49-F238E27FC236}">
                <a16:creationId xmlns:a16="http://schemas.microsoft.com/office/drawing/2014/main" id="{A4F7D07C-D9CA-7F4B-9143-6644AEA0F3FC}"/>
              </a:ext>
            </a:extLst>
          </p:cNvPr>
          <p:cNvSpPr txBox="1"/>
          <p:nvPr/>
        </p:nvSpPr>
        <p:spPr>
          <a:xfrm>
            <a:off x="2705793" y="3177757"/>
            <a:ext cx="3732414" cy="307777"/>
          </a:xfrm>
          <a:prstGeom prst="rect">
            <a:avLst/>
          </a:prstGeom>
          <a:noFill/>
        </p:spPr>
        <p:txBody>
          <a:bodyPr wrap="square" rtlCol="0">
            <a:spAutoFit/>
          </a:bodyPr>
          <a:lstStyle/>
          <a:p>
            <a:pPr algn="ctr" defTabSz="685800"/>
            <a:r>
              <a:rPr lang="en-US" sz="1400" dirty="0">
                <a:solidFill>
                  <a:schemeClr val="accent2"/>
                </a:solidFill>
              </a:rPr>
              <a:t>3x Kubernetes masters for HA</a:t>
            </a:r>
          </a:p>
        </p:txBody>
      </p:sp>
      <p:sp>
        <p:nvSpPr>
          <p:cNvPr id="6" name="Title 1">
            <a:extLst>
              <a:ext uri="{FF2B5EF4-FFF2-40B4-BE49-F238E27FC236}">
                <a16:creationId xmlns:a16="http://schemas.microsoft.com/office/drawing/2014/main" id="{F75D29BC-AE2A-9A44-B9A0-4020FAF29E6F}"/>
              </a:ext>
            </a:extLst>
          </p:cNvPr>
          <p:cNvSpPr txBox="1">
            <a:spLocks/>
          </p:cNvSpPr>
          <p:nvPr/>
        </p:nvSpPr>
        <p:spPr>
          <a:xfrm>
            <a:off x="352323" y="347868"/>
            <a:ext cx="8449056" cy="469830"/>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dirty="0"/>
              <a:t>Kubernetes on AWS</a:t>
            </a:r>
          </a:p>
        </p:txBody>
      </p:sp>
    </p:spTree>
    <p:extLst>
      <p:ext uri="{BB962C8B-B14F-4D97-AF65-F5344CB8AC3E}">
        <p14:creationId xmlns:p14="http://schemas.microsoft.com/office/powerpoint/2010/main" val="3380361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691CE8-6193-A046-9165-D79F07F4AB28}"/>
              </a:ext>
            </a:extLst>
          </p:cNvPr>
          <p:cNvSpPr/>
          <p:nvPr/>
        </p:nvSpPr>
        <p:spPr>
          <a:xfrm>
            <a:off x="5024758" y="1498343"/>
            <a:ext cx="3540642" cy="192980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schemeClr val="tx1"/>
              </a:solidFill>
            </a:endParaRPr>
          </a:p>
        </p:txBody>
      </p:sp>
      <p:sp>
        <p:nvSpPr>
          <p:cNvPr id="3" name="Rectangle 2">
            <a:extLst>
              <a:ext uri="{FF2B5EF4-FFF2-40B4-BE49-F238E27FC236}">
                <a16:creationId xmlns:a16="http://schemas.microsoft.com/office/drawing/2014/main" id="{36D198E6-0EEB-9C47-B633-D53438970C48}"/>
              </a:ext>
            </a:extLst>
          </p:cNvPr>
          <p:cNvSpPr/>
          <p:nvPr/>
        </p:nvSpPr>
        <p:spPr>
          <a:xfrm>
            <a:off x="521694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tx1"/>
                </a:solidFill>
              </a:rPr>
              <a:t>API </a:t>
            </a:r>
            <a:br>
              <a:rPr lang="en-US" sz="1200" dirty="0">
                <a:solidFill>
                  <a:schemeClr val="tx1"/>
                </a:solidFill>
              </a:rPr>
            </a:br>
            <a:r>
              <a:rPr lang="en-US" sz="1200" dirty="0">
                <a:solidFill>
                  <a:schemeClr val="tx1"/>
                </a:solidFill>
              </a:rPr>
              <a:t>server</a:t>
            </a:r>
          </a:p>
        </p:txBody>
      </p:sp>
      <p:sp>
        <p:nvSpPr>
          <p:cNvPr id="4" name="Rectangle 3">
            <a:extLst>
              <a:ext uri="{FF2B5EF4-FFF2-40B4-BE49-F238E27FC236}">
                <a16:creationId xmlns:a16="http://schemas.microsoft.com/office/drawing/2014/main" id="{7130CF8F-6A50-B248-94D7-3BC427865B93}"/>
              </a:ext>
            </a:extLst>
          </p:cNvPr>
          <p:cNvSpPr/>
          <p:nvPr/>
        </p:nvSpPr>
        <p:spPr>
          <a:xfrm>
            <a:off x="7434010" y="1740122"/>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tx1"/>
                </a:solidFill>
              </a:rPr>
              <a:t>Cloud controller</a:t>
            </a:r>
          </a:p>
        </p:txBody>
      </p:sp>
      <p:sp>
        <p:nvSpPr>
          <p:cNvPr id="5" name="Rectangle 4">
            <a:extLst>
              <a:ext uri="{FF2B5EF4-FFF2-40B4-BE49-F238E27FC236}">
                <a16:creationId xmlns:a16="http://schemas.microsoft.com/office/drawing/2014/main" id="{3948570E-D642-764A-A818-A90151951E14}"/>
              </a:ext>
            </a:extLst>
          </p:cNvPr>
          <p:cNvSpPr/>
          <p:nvPr/>
        </p:nvSpPr>
        <p:spPr>
          <a:xfrm>
            <a:off x="6325475" y="1740122"/>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tx1"/>
                </a:solidFill>
              </a:rPr>
              <a:t>Controller manager</a:t>
            </a:r>
          </a:p>
        </p:txBody>
      </p:sp>
      <p:sp>
        <p:nvSpPr>
          <p:cNvPr id="6" name="Rectangle 5">
            <a:extLst>
              <a:ext uri="{FF2B5EF4-FFF2-40B4-BE49-F238E27FC236}">
                <a16:creationId xmlns:a16="http://schemas.microsoft.com/office/drawing/2014/main" id="{D38EDEFA-4245-2448-922C-5EB406E26D5C}"/>
              </a:ext>
            </a:extLst>
          </p:cNvPr>
          <p:cNvSpPr/>
          <p:nvPr/>
        </p:nvSpPr>
        <p:spPr>
          <a:xfrm>
            <a:off x="521694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tx1"/>
                </a:solidFill>
              </a:rPr>
              <a:t>Scheduler</a:t>
            </a:r>
          </a:p>
        </p:txBody>
      </p:sp>
      <p:sp>
        <p:nvSpPr>
          <p:cNvPr id="7" name="Rectangle 6">
            <a:extLst>
              <a:ext uri="{FF2B5EF4-FFF2-40B4-BE49-F238E27FC236}">
                <a16:creationId xmlns:a16="http://schemas.microsoft.com/office/drawing/2014/main" id="{12FC1BB6-CD61-0D4C-BC6B-56FDA5133244}"/>
              </a:ext>
            </a:extLst>
          </p:cNvPr>
          <p:cNvSpPr/>
          <p:nvPr/>
        </p:nvSpPr>
        <p:spPr>
          <a:xfrm>
            <a:off x="7434010" y="2548194"/>
            <a:ext cx="939208" cy="63817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chemeClr val="tx1"/>
                </a:solidFill>
              </a:rPr>
              <a:t>Add-ons</a:t>
            </a:r>
          </a:p>
        </p:txBody>
      </p:sp>
      <p:sp>
        <p:nvSpPr>
          <p:cNvPr id="8" name="Rectangle 7">
            <a:extLst>
              <a:ext uri="{FF2B5EF4-FFF2-40B4-BE49-F238E27FC236}">
                <a16:creationId xmlns:a16="http://schemas.microsoft.com/office/drawing/2014/main" id="{DD21A17B-B414-DD4A-A62C-9ABD207FFEAF}"/>
              </a:ext>
            </a:extLst>
          </p:cNvPr>
          <p:cNvSpPr/>
          <p:nvPr/>
        </p:nvSpPr>
        <p:spPr>
          <a:xfrm>
            <a:off x="6325475" y="2548194"/>
            <a:ext cx="939208" cy="638179"/>
          </a:xfrm>
          <a:prstGeom prst="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chemeClr val="tx1"/>
                </a:solidFill>
              </a:rPr>
              <a:t>KubeDNS</a:t>
            </a:r>
          </a:p>
        </p:txBody>
      </p:sp>
      <p:grpSp>
        <p:nvGrpSpPr>
          <p:cNvPr id="9" name="Group 8">
            <a:extLst>
              <a:ext uri="{FF2B5EF4-FFF2-40B4-BE49-F238E27FC236}">
                <a16:creationId xmlns:a16="http://schemas.microsoft.com/office/drawing/2014/main" id="{6DB25CCB-FA58-7B4C-BACC-4BCDBBD80409}"/>
              </a:ext>
            </a:extLst>
          </p:cNvPr>
          <p:cNvGrpSpPr/>
          <p:nvPr/>
        </p:nvGrpSpPr>
        <p:grpSpPr>
          <a:xfrm>
            <a:off x="1114944" y="1024195"/>
            <a:ext cx="3494956" cy="3391188"/>
            <a:chOff x="830580" y="887413"/>
            <a:chExt cx="4063684" cy="3943029"/>
          </a:xfrm>
        </p:grpSpPr>
        <p:grpSp>
          <p:nvGrpSpPr>
            <p:cNvPr id="10" name="Group 18">
              <a:extLst>
                <a:ext uri="{FF2B5EF4-FFF2-40B4-BE49-F238E27FC236}">
                  <a16:creationId xmlns:a16="http://schemas.microsoft.com/office/drawing/2014/main" id="{9202E76B-0E91-A543-A622-ED9C567BA96A}"/>
                </a:ext>
              </a:extLst>
            </p:cNvPr>
            <p:cNvGrpSpPr>
              <a:grpSpLocks noChangeAspect="1"/>
            </p:cNvGrpSpPr>
            <p:nvPr/>
          </p:nvGrpSpPr>
          <p:grpSpPr bwMode="auto">
            <a:xfrm>
              <a:off x="2043624" y="1304925"/>
              <a:ext cx="2319338" cy="2451100"/>
              <a:chOff x="1420" y="822"/>
              <a:chExt cx="1461" cy="1544"/>
            </a:xfrm>
          </p:grpSpPr>
          <p:sp>
            <p:nvSpPr>
              <p:cNvPr id="16" name="Freeform 19">
                <a:extLst>
                  <a:ext uri="{FF2B5EF4-FFF2-40B4-BE49-F238E27FC236}">
                    <a16:creationId xmlns:a16="http://schemas.microsoft.com/office/drawing/2014/main" id="{AF2BED71-8C6C-2B4A-9E18-D9A7AD68F373}"/>
                  </a:ext>
                </a:extLst>
              </p:cNvPr>
              <p:cNvSpPr>
                <a:spLocks/>
              </p:cNvSpPr>
              <p:nvPr/>
            </p:nvSpPr>
            <p:spPr bwMode="auto">
              <a:xfrm>
                <a:off x="1774" y="822"/>
                <a:ext cx="806" cy="0"/>
              </a:xfrm>
              <a:custGeom>
                <a:avLst/>
                <a:gdLst>
                  <a:gd name="T0" fmla="*/ 0 w 806"/>
                  <a:gd name="T1" fmla="*/ 806 w 806"/>
                  <a:gd name="T2" fmla="*/ 0 w 806"/>
                </a:gdLst>
                <a:ahLst/>
                <a:cxnLst>
                  <a:cxn ang="0">
                    <a:pos x="T0" y="0"/>
                  </a:cxn>
                  <a:cxn ang="0">
                    <a:pos x="T1" y="0"/>
                  </a:cxn>
                  <a:cxn ang="0">
                    <a:pos x="T2" y="0"/>
                  </a:cxn>
                </a:cxnLst>
                <a:rect l="0" t="0" r="r" b="b"/>
                <a:pathLst>
                  <a:path w="806">
                    <a:moveTo>
                      <a:pt x="0" y="0"/>
                    </a:moveTo>
                    <a:lnTo>
                      <a:pt x="806"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20">
                <a:extLst>
                  <a:ext uri="{FF2B5EF4-FFF2-40B4-BE49-F238E27FC236}">
                    <a16:creationId xmlns:a16="http://schemas.microsoft.com/office/drawing/2014/main" id="{E2B843C4-10F2-534C-AC7A-F6C71CA01098}"/>
                  </a:ext>
                </a:extLst>
              </p:cNvPr>
              <p:cNvSpPr>
                <a:spLocks noChangeShapeType="1"/>
              </p:cNvSpPr>
              <p:nvPr/>
            </p:nvSpPr>
            <p:spPr bwMode="auto">
              <a:xfrm>
                <a:off x="1774" y="822"/>
                <a:ext cx="806"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21">
                <a:extLst>
                  <a:ext uri="{FF2B5EF4-FFF2-40B4-BE49-F238E27FC236}">
                    <a16:creationId xmlns:a16="http://schemas.microsoft.com/office/drawing/2014/main" id="{CE25AF38-6A8C-974D-ACDB-70D05A8956AE}"/>
                  </a:ext>
                </a:extLst>
              </p:cNvPr>
              <p:cNvSpPr>
                <a:spLocks/>
              </p:cNvSpPr>
              <p:nvPr/>
            </p:nvSpPr>
            <p:spPr bwMode="auto">
              <a:xfrm>
                <a:off x="1564" y="1005"/>
                <a:ext cx="890" cy="0"/>
              </a:xfrm>
              <a:custGeom>
                <a:avLst/>
                <a:gdLst>
                  <a:gd name="T0" fmla="*/ 0 w 890"/>
                  <a:gd name="T1" fmla="*/ 890 w 890"/>
                  <a:gd name="T2" fmla="*/ 0 w 890"/>
                </a:gdLst>
                <a:ahLst/>
                <a:cxnLst>
                  <a:cxn ang="0">
                    <a:pos x="T0" y="0"/>
                  </a:cxn>
                  <a:cxn ang="0">
                    <a:pos x="T1" y="0"/>
                  </a:cxn>
                  <a:cxn ang="0">
                    <a:pos x="T2" y="0"/>
                  </a:cxn>
                </a:cxnLst>
                <a:rect l="0" t="0" r="r" b="b"/>
                <a:pathLst>
                  <a:path w="890">
                    <a:moveTo>
                      <a:pt x="0" y="0"/>
                    </a:moveTo>
                    <a:lnTo>
                      <a:pt x="89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22">
                <a:extLst>
                  <a:ext uri="{FF2B5EF4-FFF2-40B4-BE49-F238E27FC236}">
                    <a16:creationId xmlns:a16="http://schemas.microsoft.com/office/drawing/2014/main" id="{88A98058-E38E-7E4E-8F34-BF9F8A7755C2}"/>
                  </a:ext>
                </a:extLst>
              </p:cNvPr>
              <p:cNvSpPr>
                <a:spLocks noChangeShapeType="1"/>
              </p:cNvSpPr>
              <p:nvPr/>
            </p:nvSpPr>
            <p:spPr bwMode="auto">
              <a:xfrm>
                <a:off x="1564" y="1005"/>
                <a:ext cx="89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a:extLst>
                  <a:ext uri="{FF2B5EF4-FFF2-40B4-BE49-F238E27FC236}">
                    <a16:creationId xmlns:a16="http://schemas.microsoft.com/office/drawing/2014/main" id="{DEDF7E99-9A6D-474B-A176-DB122D207193}"/>
                  </a:ext>
                </a:extLst>
              </p:cNvPr>
              <p:cNvSpPr>
                <a:spLocks/>
              </p:cNvSpPr>
              <p:nvPr/>
            </p:nvSpPr>
            <p:spPr bwMode="auto">
              <a:xfrm>
                <a:off x="1420" y="1171"/>
                <a:ext cx="367" cy="0"/>
              </a:xfrm>
              <a:custGeom>
                <a:avLst/>
                <a:gdLst>
                  <a:gd name="T0" fmla="*/ 0 w 367"/>
                  <a:gd name="T1" fmla="*/ 367 w 367"/>
                  <a:gd name="T2" fmla="*/ 0 w 367"/>
                </a:gdLst>
                <a:ahLst/>
                <a:cxnLst>
                  <a:cxn ang="0">
                    <a:pos x="T0" y="0"/>
                  </a:cxn>
                  <a:cxn ang="0">
                    <a:pos x="T1" y="0"/>
                  </a:cxn>
                  <a:cxn ang="0">
                    <a:pos x="T2" y="0"/>
                  </a:cxn>
                </a:cxnLst>
                <a:rect l="0" t="0" r="r" b="b"/>
                <a:pathLst>
                  <a:path w="367">
                    <a:moveTo>
                      <a:pt x="0" y="0"/>
                    </a:moveTo>
                    <a:lnTo>
                      <a:pt x="36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24">
                <a:extLst>
                  <a:ext uri="{FF2B5EF4-FFF2-40B4-BE49-F238E27FC236}">
                    <a16:creationId xmlns:a16="http://schemas.microsoft.com/office/drawing/2014/main" id="{F457C59D-43E5-2042-A8AE-665E660236E4}"/>
                  </a:ext>
                </a:extLst>
              </p:cNvPr>
              <p:cNvSpPr>
                <a:spLocks noChangeShapeType="1"/>
              </p:cNvSpPr>
              <p:nvPr/>
            </p:nvSpPr>
            <p:spPr bwMode="auto">
              <a:xfrm>
                <a:off x="1420" y="1171"/>
                <a:ext cx="36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EACE0FA1-E75C-5E48-B2C3-B3F7BF9E1320}"/>
                  </a:ext>
                </a:extLst>
              </p:cNvPr>
              <p:cNvSpPr>
                <a:spLocks/>
              </p:cNvSpPr>
              <p:nvPr/>
            </p:nvSpPr>
            <p:spPr bwMode="auto">
              <a:xfrm>
                <a:off x="1564" y="1345"/>
                <a:ext cx="480" cy="0"/>
              </a:xfrm>
              <a:custGeom>
                <a:avLst/>
                <a:gdLst>
                  <a:gd name="T0" fmla="*/ 0 w 480"/>
                  <a:gd name="T1" fmla="*/ 480 w 480"/>
                  <a:gd name="T2" fmla="*/ 0 w 480"/>
                </a:gdLst>
                <a:ahLst/>
                <a:cxnLst>
                  <a:cxn ang="0">
                    <a:pos x="T0" y="0"/>
                  </a:cxn>
                  <a:cxn ang="0">
                    <a:pos x="T1" y="0"/>
                  </a:cxn>
                  <a:cxn ang="0">
                    <a:pos x="T2" y="0"/>
                  </a:cxn>
                </a:cxnLst>
                <a:rect l="0" t="0" r="r" b="b"/>
                <a:pathLst>
                  <a:path w="480">
                    <a:moveTo>
                      <a:pt x="0" y="0"/>
                    </a:moveTo>
                    <a:lnTo>
                      <a:pt x="48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26">
                <a:extLst>
                  <a:ext uri="{FF2B5EF4-FFF2-40B4-BE49-F238E27FC236}">
                    <a16:creationId xmlns:a16="http://schemas.microsoft.com/office/drawing/2014/main" id="{12A67291-80B8-154E-BBB0-529644DA8D46}"/>
                  </a:ext>
                </a:extLst>
              </p:cNvPr>
              <p:cNvSpPr>
                <a:spLocks noChangeShapeType="1"/>
              </p:cNvSpPr>
              <p:nvPr/>
            </p:nvSpPr>
            <p:spPr bwMode="auto">
              <a:xfrm>
                <a:off x="1564" y="1345"/>
                <a:ext cx="48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7">
                <a:extLst>
                  <a:ext uri="{FF2B5EF4-FFF2-40B4-BE49-F238E27FC236}">
                    <a16:creationId xmlns:a16="http://schemas.microsoft.com/office/drawing/2014/main" id="{2CE33450-75C8-4E41-91E8-04419693856F}"/>
                  </a:ext>
                </a:extLst>
              </p:cNvPr>
              <p:cNvSpPr>
                <a:spLocks/>
              </p:cNvSpPr>
              <p:nvPr/>
            </p:nvSpPr>
            <p:spPr bwMode="auto">
              <a:xfrm>
                <a:off x="1704" y="1520"/>
                <a:ext cx="750" cy="0"/>
              </a:xfrm>
              <a:custGeom>
                <a:avLst/>
                <a:gdLst>
                  <a:gd name="T0" fmla="*/ 0 w 750"/>
                  <a:gd name="T1" fmla="*/ 750 w 750"/>
                  <a:gd name="T2" fmla="*/ 0 w 750"/>
                </a:gdLst>
                <a:ahLst/>
                <a:cxnLst>
                  <a:cxn ang="0">
                    <a:pos x="T0" y="0"/>
                  </a:cxn>
                  <a:cxn ang="0">
                    <a:pos x="T1" y="0"/>
                  </a:cxn>
                  <a:cxn ang="0">
                    <a:pos x="T2" y="0"/>
                  </a:cxn>
                </a:cxnLst>
                <a:rect l="0" t="0" r="r" b="b"/>
                <a:pathLst>
                  <a:path w="750">
                    <a:moveTo>
                      <a:pt x="0" y="0"/>
                    </a:moveTo>
                    <a:lnTo>
                      <a:pt x="75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Line 28">
                <a:extLst>
                  <a:ext uri="{FF2B5EF4-FFF2-40B4-BE49-F238E27FC236}">
                    <a16:creationId xmlns:a16="http://schemas.microsoft.com/office/drawing/2014/main" id="{C87C674B-0BB7-4545-80FC-FBE810810770}"/>
                  </a:ext>
                </a:extLst>
              </p:cNvPr>
              <p:cNvSpPr>
                <a:spLocks noChangeShapeType="1"/>
              </p:cNvSpPr>
              <p:nvPr/>
            </p:nvSpPr>
            <p:spPr bwMode="auto">
              <a:xfrm>
                <a:off x="1704" y="1520"/>
                <a:ext cx="75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9">
                <a:extLst>
                  <a:ext uri="{FF2B5EF4-FFF2-40B4-BE49-F238E27FC236}">
                    <a16:creationId xmlns:a16="http://schemas.microsoft.com/office/drawing/2014/main" id="{9683CB65-5008-C848-A093-7A1AFA57C86F}"/>
                  </a:ext>
                </a:extLst>
              </p:cNvPr>
              <p:cNvSpPr>
                <a:spLocks/>
              </p:cNvSpPr>
              <p:nvPr/>
            </p:nvSpPr>
            <p:spPr bwMode="auto">
              <a:xfrm>
                <a:off x="1704" y="1677"/>
                <a:ext cx="1177" cy="0"/>
              </a:xfrm>
              <a:custGeom>
                <a:avLst/>
                <a:gdLst>
                  <a:gd name="T0" fmla="*/ 0 w 1177"/>
                  <a:gd name="T1" fmla="*/ 1177 w 1177"/>
                  <a:gd name="T2" fmla="*/ 0 w 1177"/>
                </a:gdLst>
                <a:ahLst/>
                <a:cxnLst>
                  <a:cxn ang="0">
                    <a:pos x="T0" y="0"/>
                  </a:cxn>
                  <a:cxn ang="0">
                    <a:pos x="T1" y="0"/>
                  </a:cxn>
                  <a:cxn ang="0">
                    <a:pos x="T2" y="0"/>
                  </a:cxn>
                </a:cxnLst>
                <a:rect l="0" t="0" r="r" b="b"/>
                <a:pathLst>
                  <a:path w="1177">
                    <a:moveTo>
                      <a:pt x="0" y="0"/>
                    </a:moveTo>
                    <a:lnTo>
                      <a:pt x="117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30">
                <a:extLst>
                  <a:ext uri="{FF2B5EF4-FFF2-40B4-BE49-F238E27FC236}">
                    <a16:creationId xmlns:a16="http://schemas.microsoft.com/office/drawing/2014/main" id="{D469ADD1-1F1B-AD49-A6A8-AEA45F9C7080}"/>
                  </a:ext>
                </a:extLst>
              </p:cNvPr>
              <p:cNvSpPr>
                <a:spLocks noChangeShapeType="1"/>
              </p:cNvSpPr>
              <p:nvPr/>
            </p:nvSpPr>
            <p:spPr bwMode="auto">
              <a:xfrm>
                <a:off x="1704" y="1677"/>
                <a:ext cx="117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31">
                <a:extLst>
                  <a:ext uri="{FF2B5EF4-FFF2-40B4-BE49-F238E27FC236}">
                    <a16:creationId xmlns:a16="http://schemas.microsoft.com/office/drawing/2014/main" id="{339B42AE-089D-BF4D-8DB9-A4716071BD99}"/>
                  </a:ext>
                </a:extLst>
              </p:cNvPr>
              <p:cNvSpPr>
                <a:spLocks/>
              </p:cNvSpPr>
              <p:nvPr/>
            </p:nvSpPr>
            <p:spPr bwMode="auto">
              <a:xfrm>
                <a:off x="1704" y="1851"/>
                <a:ext cx="968" cy="0"/>
              </a:xfrm>
              <a:custGeom>
                <a:avLst/>
                <a:gdLst>
                  <a:gd name="T0" fmla="*/ 0 w 968"/>
                  <a:gd name="T1" fmla="*/ 968 w 968"/>
                  <a:gd name="T2" fmla="*/ 0 w 968"/>
                </a:gdLst>
                <a:ahLst/>
                <a:cxnLst>
                  <a:cxn ang="0">
                    <a:pos x="T0" y="0"/>
                  </a:cxn>
                  <a:cxn ang="0">
                    <a:pos x="T1" y="0"/>
                  </a:cxn>
                  <a:cxn ang="0">
                    <a:pos x="T2" y="0"/>
                  </a:cxn>
                </a:cxnLst>
                <a:rect l="0" t="0" r="r" b="b"/>
                <a:pathLst>
                  <a:path w="968">
                    <a:moveTo>
                      <a:pt x="0" y="0"/>
                    </a:moveTo>
                    <a:lnTo>
                      <a:pt x="96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32">
                <a:extLst>
                  <a:ext uri="{FF2B5EF4-FFF2-40B4-BE49-F238E27FC236}">
                    <a16:creationId xmlns:a16="http://schemas.microsoft.com/office/drawing/2014/main" id="{9D413CF4-5963-2044-BA17-194D6FCE799E}"/>
                  </a:ext>
                </a:extLst>
              </p:cNvPr>
              <p:cNvSpPr>
                <a:spLocks noChangeShapeType="1"/>
              </p:cNvSpPr>
              <p:nvPr/>
            </p:nvSpPr>
            <p:spPr bwMode="auto">
              <a:xfrm>
                <a:off x="1704" y="1851"/>
                <a:ext cx="96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33">
                <a:extLst>
                  <a:ext uri="{FF2B5EF4-FFF2-40B4-BE49-F238E27FC236}">
                    <a16:creationId xmlns:a16="http://schemas.microsoft.com/office/drawing/2014/main" id="{74411BD4-F73E-964A-9424-36C1BAC139EB}"/>
                  </a:ext>
                </a:extLst>
              </p:cNvPr>
              <p:cNvSpPr>
                <a:spLocks/>
              </p:cNvSpPr>
              <p:nvPr/>
            </p:nvSpPr>
            <p:spPr bwMode="auto">
              <a:xfrm>
                <a:off x="1564" y="2030"/>
                <a:ext cx="907" cy="0"/>
              </a:xfrm>
              <a:custGeom>
                <a:avLst/>
                <a:gdLst>
                  <a:gd name="T0" fmla="*/ 0 w 907"/>
                  <a:gd name="T1" fmla="*/ 907 w 907"/>
                  <a:gd name="T2" fmla="*/ 0 w 907"/>
                </a:gdLst>
                <a:ahLst/>
                <a:cxnLst>
                  <a:cxn ang="0">
                    <a:pos x="T0" y="0"/>
                  </a:cxn>
                  <a:cxn ang="0">
                    <a:pos x="T1" y="0"/>
                  </a:cxn>
                  <a:cxn ang="0">
                    <a:pos x="T2" y="0"/>
                  </a:cxn>
                </a:cxnLst>
                <a:rect l="0" t="0" r="r" b="b"/>
                <a:pathLst>
                  <a:path w="907">
                    <a:moveTo>
                      <a:pt x="0" y="0"/>
                    </a:moveTo>
                    <a:lnTo>
                      <a:pt x="907"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34">
                <a:extLst>
                  <a:ext uri="{FF2B5EF4-FFF2-40B4-BE49-F238E27FC236}">
                    <a16:creationId xmlns:a16="http://schemas.microsoft.com/office/drawing/2014/main" id="{1571ACAF-A66A-7441-91C6-BB5DB3B225FC}"/>
                  </a:ext>
                </a:extLst>
              </p:cNvPr>
              <p:cNvSpPr>
                <a:spLocks noChangeShapeType="1"/>
              </p:cNvSpPr>
              <p:nvPr/>
            </p:nvSpPr>
            <p:spPr bwMode="auto">
              <a:xfrm>
                <a:off x="1564" y="2030"/>
                <a:ext cx="907"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35">
                <a:extLst>
                  <a:ext uri="{FF2B5EF4-FFF2-40B4-BE49-F238E27FC236}">
                    <a16:creationId xmlns:a16="http://schemas.microsoft.com/office/drawing/2014/main" id="{ACEB89D1-2497-DA45-960F-E3B5A1F49F0B}"/>
                  </a:ext>
                </a:extLst>
              </p:cNvPr>
              <p:cNvSpPr>
                <a:spLocks/>
              </p:cNvSpPr>
              <p:nvPr/>
            </p:nvSpPr>
            <p:spPr bwMode="auto">
              <a:xfrm>
                <a:off x="1529" y="2192"/>
                <a:ext cx="258" cy="0"/>
              </a:xfrm>
              <a:custGeom>
                <a:avLst/>
                <a:gdLst>
                  <a:gd name="T0" fmla="*/ 0 w 258"/>
                  <a:gd name="T1" fmla="*/ 258 w 258"/>
                  <a:gd name="T2" fmla="*/ 0 w 258"/>
                </a:gdLst>
                <a:ahLst/>
                <a:cxnLst>
                  <a:cxn ang="0">
                    <a:pos x="T0" y="0"/>
                  </a:cxn>
                  <a:cxn ang="0">
                    <a:pos x="T1" y="0"/>
                  </a:cxn>
                  <a:cxn ang="0">
                    <a:pos x="T2" y="0"/>
                  </a:cxn>
                </a:cxnLst>
                <a:rect l="0" t="0" r="r" b="b"/>
                <a:pathLst>
                  <a:path w="258">
                    <a:moveTo>
                      <a:pt x="0" y="0"/>
                    </a:moveTo>
                    <a:lnTo>
                      <a:pt x="258"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36">
                <a:extLst>
                  <a:ext uri="{FF2B5EF4-FFF2-40B4-BE49-F238E27FC236}">
                    <a16:creationId xmlns:a16="http://schemas.microsoft.com/office/drawing/2014/main" id="{072FB777-538D-1E41-B59A-340FF1BCF192}"/>
                  </a:ext>
                </a:extLst>
              </p:cNvPr>
              <p:cNvSpPr>
                <a:spLocks noChangeShapeType="1"/>
              </p:cNvSpPr>
              <p:nvPr/>
            </p:nvSpPr>
            <p:spPr bwMode="auto">
              <a:xfrm>
                <a:off x="1529" y="2192"/>
                <a:ext cx="258"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37">
                <a:extLst>
                  <a:ext uri="{FF2B5EF4-FFF2-40B4-BE49-F238E27FC236}">
                    <a16:creationId xmlns:a16="http://schemas.microsoft.com/office/drawing/2014/main" id="{D954CA76-931B-9F49-BC06-D882404DDB95}"/>
                  </a:ext>
                </a:extLst>
              </p:cNvPr>
              <p:cNvSpPr>
                <a:spLocks/>
              </p:cNvSpPr>
              <p:nvPr/>
            </p:nvSpPr>
            <p:spPr bwMode="auto">
              <a:xfrm>
                <a:off x="1752" y="2366"/>
                <a:ext cx="540" cy="0"/>
              </a:xfrm>
              <a:custGeom>
                <a:avLst/>
                <a:gdLst>
                  <a:gd name="T0" fmla="*/ 0 w 540"/>
                  <a:gd name="T1" fmla="*/ 540 w 540"/>
                  <a:gd name="T2" fmla="*/ 0 w 540"/>
                </a:gdLst>
                <a:ahLst/>
                <a:cxnLst>
                  <a:cxn ang="0">
                    <a:pos x="T0" y="0"/>
                  </a:cxn>
                  <a:cxn ang="0">
                    <a:pos x="T1" y="0"/>
                  </a:cxn>
                  <a:cxn ang="0">
                    <a:pos x="T2" y="0"/>
                  </a:cxn>
                </a:cxnLst>
                <a:rect l="0" t="0" r="r" b="b"/>
                <a:pathLst>
                  <a:path w="540">
                    <a:moveTo>
                      <a:pt x="0" y="0"/>
                    </a:moveTo>
                    <a:lnTo>
                      <a:pt x="540" y="0"/>
                    </a:lnTo>
                    <a:lnTo>
                      <a:pt x="0" y="0"/>
                    </a:ln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8">
                <a:extLst>
                  <a:ext uri="{FF2B5EF4-FFF2-40B4-BE49-F238E27FC236}">
                    <a16:creationId xmlns:a16="http://schemas.microsoft.com/office/drawing/2014/main" id="{D6B17AA5-33EC-6343-97B2-3CCEF2822E8C}"/>
                  </a:ext>
                </a:extLst>
              </p:cNvPr>
              <p:cNvSpPr>
                <a:spLocks noChangeShapeType="1"/>
              </p:cNvSpPr>
              <p:nvPr/>
            </p:nvSpPr>
            <p:spPr bwMode="auto">
              <a:xfrm>
                <a:off x="1752" y="2366"/>
                <a:ext cx="540" cy="0"/>
              </a:xfrm>
              <a:prstGeom prst="line">
                <a:avLst/>
              </a:prstGeom>
              <a:noFill/>
              <a:ln w="55563"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624E9E8C-746A-C04F-A423-A1304C178093}"/>
                </a:ext>
              </a:extLst>
            </p:cNvPr>
            <p:cNvGrpSpPr/>
            <p:nvPr/>
          </p:nvGrpSpPr>
          <p:grpSpPr>
            <a:xfrm>
              <a:off x="830580" y="887413"/>
              <a:ext cx="4063684" cy="3943029"/>
              <a:chOff x="830580" y="887413"/>
              <a:chExt cx="4063684" cy="3943029"/>
            </a:xfrm>
          </p:grpSpPr>
          <p:sp>
            <p:nvSpPr>
              <p:cNvPr id="12" name="Freeform 10">
                <a:extLst>
                  <a:ext uri="{FF2B5EF4-FFF2-40B4-BE49-F238E27FC236}">
                    <a16:creationId xmlns:a16="http://schemas.microsoft.com/office/drawing/2014/main" id="{2D5C3FBE-2CF2-7047-AF83-238E7CB704E0}"/>
                  </a:ext>
                </a:extLst>
              </p:cNvPr>
              <p:cNvSpPr>
                <a:spLocks/>
              </p:cNvSpPr>
              <p:nvPr/>
            </p:nvSpPr>
            <p:spPr bwMode="auto">
              <a:xfrm>
                <a:off x="830580" y="3473872"/>
                <a:ext cx="1510085" cy="1356570"/>
              </a:xfrm>
              <a:custGeom>
                <a:avLst/>
                <a:gdLst>
                  <a:gd name="T0" fmla="*/ 179 w 229"/>
                  <a:gd name="T1" fmla="*/ 0 h 205"/>
                  <a:gd name="T2" fmla="*/ 0 w 229"/>
                  <a:gd name="T3" fmla="*/ 180 h 205"/>
                  <a:gd name="T4" fmla="*/ 21 w 229"/>
                  <a:gd name="T5" fmla="*/ 194 h 205"/>
                  <a:gd name="T6" fmla="*/ 32 w 229"/>
                  <a:gd name="T7" fmla="*/ 200 h 205"/>
                  <a:gd name="T8" fmla="*/ 94 w 229"/>
                  <a:gd name="T9" fmla="*/ 183 h 205"/>
                  <a:gd name="T10" fmla="*/ 229 w 229"/>
                  <a:gd name="T11" fmla="*/ 48 h 205"/>
                  <a:gd name="T12" fmla="*/ 179 w 229"/>
                  <a:gd name="T13" fmla="*/ 0 h 205"/>
                </a:gdLst>
                <a:ahLst/>
                <a:cxnLst>
                  <a:cxn ang="0">
                    <a:pos x="T0" y="T1"/>
                  </a:cxn>
                  <a:cxn ang="0">
                    <a:pos x="T2" y="T3"/>
                  </a:cxn>
                  <a:cxn ang="0">
                    <a:pos x="T4" y="T5"/>
                  </a:cxn>
                  <a:cxn ang="0">
                    <a:pos x="T6" y="T7"/>
                  </a:cxn>
                  <a:cxn ang="0">
                    <a:pos x="T8" y="T9"/>
                  </a:cxn>
                  <a:cxn ang="0">
                    <a:pos x="T10" y="T11"/>
                  </a:cxn>
                  <a:cxn ang="0">
                    <a:pos x="T12" y="T13"/>
                  </a:cxn>
                </a:cxnLst>
                <a:rect l="0" t="0" r="r" b="b"/>
                <a:pathLst>
                  <a:path w="229" h="205">
                    <a:moveTo>
                      <a:pt x="179" y="0"/>
                    </a:moveTo>
                    <a:cubicBezTo>
                      <a:pt x="0" y="180"/>
                      <a:pt x="0" y="180"/>
                      <a:pt x="0" y="180"/>
                    </a:cubicBezTo>
                    <a:cubicBezTo>
                      <a:pt x="21" y="194"/>
                      <a:pt x="21" y="194"/>
                      <a:pt x="21" y="194"/>
                    </a:cubicBezTo>
                    <a:cubicBezTo>
                      <a:pt x="24" y="197"/>
                      <a:pt x="28" y="199"/>
                      <a:pt x="32" y="200"/>
                    </a:cubicBezTo>
                    <a:cubicBezTo>
                      <a:pt x="54" y="205"/>
                      <a:pt x="78" y="198"/>
                      <a:pt x="94" y="183"/>
                    </a:cubicBezTo>
                    <a:cubicBezTo>
                      <a:pt x="229" y="48"/>
                      <a:pt x="229" y="48"/>
                      <a:pt x="229" y="48"/>
                    </a:cubicBezTo>
                    <a:lnTo>
                      <a:pt x="179" y="0"/>
                    </a:lnTo>
                    <a:close/>
                  </a:path>
                </a:pathLst>
              </a:custGeom>
              <a:solidFill>
                <a:srgbClr val="191919"/>
              </a:solidFill>
              <a:ln w="22225" cap="flat">
                <a:solidFill>
                  <a:schemeClr val="tx1"/>
                </a:solidFill>
                <a:prstDash val="sysDash"/>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Shape 62">
                <a:extLst>
                  <a:ext uri="{FF2B5EF4-FFF2-40B4-BE49-F238E27FC236}">
                    <a16:creationId xmlns:a16="http://schemas.microsoft.com/office/drawing/2014/main" id="{8856449A-52C1-C442-BEFF-379BCF7B9CBE}"/>
                  </a:ext>
                </a:extLst>
              </p:cNvPr>
              <p:cNvSpPr>
                <a:spLocks noChangeAspect="1" noChangeArrowheads="1" noTextEdit="1"/>
              </p:cNvSpPr>
              <p:nvPr/>
            </p:nvSpPr>
            <p:spPr bwMode="auto">
              <a:xfrm>
                <a:off x="1651000" y="887413"/>
                <a:ext cx="3243264" cy="3249614"/>
              </a:xfrm>
              <a:custGeom>
                <a:avLst/>
                <a:gdLst>
                  <a:gd name="connsiteX0" fmla="*/ 1621632 w 3243264"/>
                  <a:gd name="connsiteY0" fmla="*/ 0 h 3249614"/>
                  <a:gd name="connsiteX1" fmla="*/ 3243264 w 3243264"/>
                  <a:gd name="connsiteY1" fmla="*/ 1624807 h 3249614"/>
                  <a:gd name="connsiteX2" fmla="*/ 1621632 w 3243264"/>
                  <a:gd name="connsiteY2" fmla="*/ 3249614 h 3249614"/>
                  <a:gd name="connsiteX3" fmla="*/ 0 w 3243264"/>
                  <a:gd name="connsiteY3" fmla="*/ 1624807 h 3249614"/>
                  <a:gd name="connsiteX4" fmla="*/ 1621632 w 3243264"/>
                  <a:gd name="connsiteY4" fmla="*/ 0 h 3249614"/>
                  <a:gd name="connsiteX5" fmla="*/ 1621632 w 3243264"/>
                  <a:gd name="connsiteY5" fmla="*/ 252413 h 3249614"/>
                  <a:gd name="connsiteX6" fmla="*/ 252413 w 3243264"/>
                  <a:gd name="connsiteY6" fmla="*/ 1624807 h 3249614"/>
                  <a:gd name="connsiteX7" fmla="*/ 1621632 w 3243264"/>
                  <a:gd name="connsiteY7" fmla="*/ 2997201 h 3249614"/>
                  <a:gd name="connsiteX8" fmla="*/ 2990851 w 3243264"/>
                  <a:gd name="connsiteY8" fmla="*/ 1624807 h 3249614"/>
                  <a:gd name="connsiteX9" fmla="*/ 1621632 w 3243264"/>
                  <a:gd name="connsiteY9" fmla="*/ 252413 h 324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3264" h="3249614">
                    <a:moveTo>
                      <a:pt x="1621632" y="0"/>
                    </a:moveTo>
                    <a:cubicBezTo>
                      <a:pt x="2517235" y="0"/>
                      <a:pt x="3243264" y="727451"/>
                      <a:pt x="3243264" y="1624807"/>
                    </a:cubicBezTo>
                    <a:cubicBezTo>
                      <a:pt x="3243264" y="2522163"/>
                      <a:pt x="2517235" y="3249614"/>
                      <a:pt x="1621632" y="3249614"/>
                    </a:cubicBezTo>
                    <a:cubicBezTo>
                      <a:pt x="726029" y="3249614"/>
                      <a:pt x="0" y="2522163"/>
                      <a:pt x="0" y="1624807"/>
                    </a:cubicBezTo>
                    <a:cubicBezTo>
                      <a:pt x="0" y="727451"/>
                      <a:pt x="726029" y="0"/>
                      <a:pt x="1621632" y="0"/>
                    </a:cubicBezTo>
                    <a:close/>
                    <a:moveTo>
                      <a:pt x="1621632" y="252413"/>
                    </a:moveTo>
                    <a:cubicBezTo>
                      <a:pt x="865433" y="252413"/>
                      <a:pt x="252413" y="866855"/>
                      <a:pt x="252413" y="1624807"/>
                    </a:cubicBezTo>
                    <a:cubicBezTo>
                      <a:pt x="252413" y="2382759"/>
                      <a:pt x="865433" y="2997201"/>
                      <a:pt x="1621632" y="2997201"/>
                    </a:cubicBezTo>
                    <a:cubicBezTo>
                      <a:pt x="2377831" y="2997201"/>
                      <a:pt x="2990851" y="2382759"/>
                      <a:pt x="2990851" y="1624807"/>
                    </a:cubicBezTo>
                    <a:cubicBezTo>
                      <a:pt x="2990851" y="866855"/>
                      <a:pt x="2377831" y="252413"/>
                      <a:pt x="1621632" y="252413"/>
                    </a:cubicBezTo>
                    <a:close/>
                  </a:path>
                </a:pathLst>
              </a:custGeom>
              <a:solidFill>
                <a:srgbClr val="191919"/>
              </a:solidFill>
              <a:ln w="22225" cap="flat">
                <a:solidFill>
                  <a:schemeClr val="tx1"/>
                </a:solidFill>
                <a:prstDash val="sysDash"/>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Shape 60">
                <a:extLst>
                  <a:ext uri="{FF2B5EF4-FFF2-40B4-BE49-F238E27FC236}">
                    <a16:creationId xmlns:a16="http://schemas.microsoft.com/office/drawing/2014/main" id="{5553C77B-377F-7C48-BA3E-F04E1F754AB6}"/>
                  </a:ext>
                </a:extLst>
              </p:cNvPr>
              <p:cNvSpPr>
                <a:spLocks noChangeAspect="1" noChangeArrowheads="1" noTextEdit="1"/>
              </p:cNvSpPr>
              <p:nvPr/>
            </p:nvSpPr>
            <p:spPr bwMode="auto">
              <a:xfrm>
                <a:off x="1903414" y="1139828"/>
                <a:ext cx="2738436" cy="2744784"/>
              </a:xfrm>
              <a:custGeom>
                <a:avLst/>
                <a:gdLst>
                  <a:gd name="connsiteX0" fmla="*/ 1369219 w 2738438"/>
                  <a:gd name="connsiteY0" fmla="*/ 0 h 2744788"/>
                  <a:gd name="connsiteX1" fmla="*/ 2738438 w 2738438"/>
                  <a:gd name="connsiteY1" fmla="*/ 1372394 h 2744788"/>
                  <a:gd name="connsiteX2" fmla="*/ 1369219 w 2738438"/>
                  <a:gd name="connsiteY2" fmla="*/ 2744788 h 2744788"/>
                  <a:gd name="connsiteX3" fmla="*/ 0 w 2738438"/>
                  <a:gd name="connsiteY3" fmla="*/ 1372394 h 2744788"/>
                  <a:gd name="connsiteX4" fmla="*/ 1369219 w 2738438"/>
                  <a:gd name="connsiteY4" fmla="*/ 0 h 274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8" h="2744788">
                    <a:moveTo>
                      <a:pt x="1369219" y="0"/>
                    </a:moveTo>
                    <a:cubicBezTo>
                      <a:pt x="2125418" y="0"/>
                      <a:pt x="2738438" y="614442"/>
                      <a:pt x="2738438" y="1372394"/>
                    </a:cubicBezTo>
                    <a:cubicBezTo>
                      <a:pt x="2738438" y="2130346"/>
                      <a:pt x="2125418" y="2744788"/>
                      <a:pt x="1369219" y="2744788"/>
                    </a:cubicBezTo>
                    <a:cubicBezTo>
                      <a:pt x="613020" y="2744788"/>
                      <a:pt x="0" y="2130346"/>
                      <a:pt x="0" y="1372394"/>
                    </a:cubicBezTo>
                    <a:cubicBezTo>
                      <a:pt x="0" y="614442"/>
                      <a:pt x="613020" y="0"/>
                      <a:pt x="1369219" y="0"/>
                    </a:cubicBezTo>
                    <a:close/>
                  </a:path>
                </a:pathLst>
              </a:custGeom>
              <a:solidFill>
                <a:schemeClr val="bg1">
                  <a:lumMod val="20000"/>
                  <a:lumOff val="80000"/>
                  <a:alpha val="10000"/>
                </a:schemeClr>
              </a:solidFill>
              <a:ln w="3492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92855902-ED2E-404C-9CFA-E7E0AA193A30}"/>
                  </a:ext>
                </a:extLst>
              </p:cNvPr>
              <p:cNvCxnSpPr>
                <a:cxnSpLocks/>
              </p:cNvCxnSpPr>
              <p:nvPr/>
            </p:nvCxnSpPr>
            <p:spPr>
              <a:xfrm flipH="1">
                <a:off x="1029422" y="3692583"/>
                <a:ext cx="983528" cy="974667"/>
              </a:xfrm>
              <a:prstGeom prst="line">
                <a:avLst/>
              </a:prstGeom>
              <a:solidFill>
                <a:srgbClr val="191919"/>
              </a:solidFill>
              <a:ln w="22225" cap="flat">
                <a:solidFill>
                  <a:schemeClr val="bg2"/>
                </a:solidFill>
                <a:prstDash val="solid"/>
                <a:miter lim="800000"/>
                <a:headEnd/>
                <a:tailEnd/>
              </a:ln>
            </p:spPr>
          </p:cxnSp>
        </p:grpSp>
      </p:grpSp>
      <p:sp>
        <p:nvSpPr>
          <p:cNvPr id="36" name="Title 1">
            <a:extLst>
              <a:ext uri="{FF2B5EF4-FFF2-40B4-BE49-F238E27FC236}">
                <a16:creationId xmlns:a16="http://schemas.microsoft.com/office/drawing/2014/main" id="{693032EF-86D4-4E4F-8933-6F791B15EFF1}"/>
              </a:ext>
            </a:extLst>
          </p:cNvPr>
          <p:cNvSpPr txBox="1">
            <a:spLocks/>
          </p:cNvSpPr>
          <p:nvPr/>
        </p:nvSpPr>
        <p:spPr>
          <a:xfrm>
            <a:off x="352323" y="347868"/>
            <a:ext cx="8449056" cy="469830"/>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a:t>Kubernetes master</a:t>
            </a:r>
            <a:endParaRPr lang="en-US" dirty="0"/>
          </a:p>
        </p:txBody>
      </p:sp>
      <p:pic>
        <p:nvPicPr>
          <p:cNvPr id="37" name="Picture 36">
            <a:extLst>
              <a:ext uri="{FF2B5EF4-FFF2-40B4-BE49-F238E27FC236}">
                <a16:creationId xmlns:a16="http://schemas.microsoft.com/office/drawing/2014/main" id="{B7F478D2-A6E3-C949-A1A6-B16C24099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787" y="1939671"/>
            <a:ext cx="872629" cy="1047152"/>
          </a:xfrm>
          <a:prstGeom prst="rect">
            <a:avLst/>
          </a:prstGeom>
        </p:spPr>
      </p:pic>
    </p:spTree>
    <p:extLst>
      <p:ext uri="{BB962C8B-B14F-4D97-AF65-F5344CB8AC3E}">
        <p14:creationId xmlns:p14="http://schemas.microsoft.com/office/powerpoint/2010/main" val="3364677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2">
            <a:extLst>
              <a:ext uri="{FF2B5EF4-FFF2-40B4-BE49-F238E27FC236}">
                <a16:creationId xmlns:a16="http://schemas.microsoft.com/office/drawing/2014/main" id="{F869FF18-8973-DE44-8613-9AF399588955}"/>
              </a:ext>
            </a:extLst>
          </p:cNvPr>
          <p:cNvSpPr txBox="1">
            <a:spLocks noChangeArrowheads="1"/>
          </p:cNvSpPr>
          <p:nvPr/>
        </p:nvSpPr>
        <p:spPr bwMode="auto">
          <a:xfrm>
            <a:off x="1718045" y="3407990"/>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1</a:t>
            </a:r>
          </a:p>
        </p:txBody>
      </p:sp>
      <p:grpSp>
        <p:nvGrpSpPr>
          <p:cNvPr id="3" name="Group 2">
            <a:extLst>
              <a:ext uri="{FF2B5EF4-FFF2-40B4-BE49-F238E27FC236}">
                <a16:creationId xmlns:a16="http://schemas.microsoft.com/office/drawing/2014/main" id="{900860B0-63B0-4245-BE7D-7524EB35582B}"/>
              </a:ext>
            </a:extLst>
          </p:cNvPr>
          <p:cNvGrpSpPr/>
          <p:nvPr/>
        </p:nvGrpSpPr>
        <p:grpSpPr>
          <a:xfrm>
            <a:off x="1885951" y="809893"/>
            <a:ext cx="1429700" cy="2418268"/>
            <a:chOff x="1608981" y="770711"/>
            <a:chExt cx="1765513" cy="2986282"/>
          </a:xfrm>
        </p:grpSpPr>
        <p:pic>
          <p:nvPicPr>
            <p:cNvPr id="4" name="Picture 3">
              <a:extLst>
                <a:ext uri="{FF2B5EF4-FFF2-40B4-BE49-F238E27FC236}">
                  <a16:creationId xmlns:a16="http://schemas.microsoft.com/office/drawing/2014/main" id="{CFA1D201-EC23-0443-AAED-28221387D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5" name="Picture 4">
              <a:extLst>
                <a:ext uri="{FF2B5EF4-FFF2-40B4-BE49-F238E27FC236}">
                  <a16:creationId xmlns:a16="http://schemas.microsoft.com/office/drawing/2014/main" id="{59EBCC60-F6B2-5544-A7A7-8B4392AC5D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6" name="TextBox 5">
              <a:extLst>
                <a:ext uri="{FF2B5EF4-FFF2-40B4-BE49-F238E27FC236}">
                  <a16:creationId xmlns:a16="http://schemas.microsoft.com/office/drawing/2014/main" id="{59D98A77-4EF5-4948-B472-6EA0DEB7BEFD}"/>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7" name="TextBox 6">
              <a:extLst>
                <a:ext uri="{FF2B5EF4-FFF2-40B4-BE49-F238E27FC236}">
                  <a16:creationId xmlns:a16="http://schemas.microsoft.com/office/drawing/2014/main" id="{59F27A36-0B5B-AD4F-8A92-F9F22B099007}"/>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8" name="Rounded Rectangle 14">
              <a:extLst>
                <a:ext uri="{FF2B5EF4-FFF2-40B4-BE49-F238E27FC236}">
                  <a16:creationId xmlns:a16="http://schemas.microsoft.com/office/drawing/2014/main" id="{39842071-6923-A647-A928-383687EA4D3B}"/>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9" name="Group 8">
            <a:extLst>
              <a:ext uri="{FF2B5EF4-FFF2-40B4-BE49-F238E27FC236}">
                <a16:creationId xmlns:a16="http://schemas.microsoft.com/office/drawing/2014/main" id="{574F71BA-365A-9A43-99C7-A3B6AECD9C4E}"/>
              </a:ext>
            </a:extLst>
          </p:cNvPr>
          <p:cNvGrpSpPr/>
          <p:nvPr/>
        </p:nvGrpSpPr>
        <p:grpSpPr>
          <a:xfrm>
            <a:off x="3857150" y="809893"/>
            <a:ext cx="1429700" cy="2418268"/>
            <a:chOff x="1608981" y="770711"/>
            <a:chExt cx="1765513" cy="2986282"/>
          </a:xfrm>
        </p:grpSpPr>
        <p:pic>
          <p:nvPicPr>
            <p:cNvPr id="10" name="Picture 9">
              <a:extLst>
                <a:ext uri="{FF2B5EF4-FFF2-40B4-BE49-F238E27FC236}">
                  <a16:creationId xmlns:a16="http://schemas.microsoft.com/office/drawing/2014/main" id="{BA50376D-494C-704F-9FF3-64F4B7291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11" name="Picture 10">
              <a:extLst>
                <a:ext uri="{FF2B5EF4-FFF2-40B4-BE49-F238E27FC236}">
                  <a16:creationId xmlns:a16="http://schemas.microsoft.com/office/drawing/2014/main" id="{640D3199-30E3-8E4F-814F-FD80F4C6A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12" name="TextBox 11">
              <a:extLst>
                <a:ext uri="{FF2B5EF4-FFF2-40B4-BE49-F238E27FC236}">
                  <a16:creationId xmlns:a16="http://schemas.microsoft.com/office/drawing/2014/main" id="{BA0ABA9D-29D7-1044-A07C-BCFEF52A1D17}"/>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3" name="TextBox 12">
              <a:extLst>
                <a:ext uri="{FF2B5EF4-FFF2-40B4-BE49-F238E27FC236}">
                  <a16:creationId xmlns:a16="http://schemas.microsoft.com/office/drawing/2014/main" id="{BB54F4C6-4D42-3446-8F89-FE2E6FC219B1}"/>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4" name="Rounded Rectangle 14">
              <a:extLst>
                <a:ext uri="{FF2B5EF4-FFF2-40B4-BE49-F238E27FC236}">
                  <a16:creationId xmlns:a16="http://schemas.microsoft.com/office/drawing/2014/main" id="{B2667894-02DB-B84D-904B-0B12CD6F7620}"/>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grpSp>
        <p:nvGrpSpPr>
          <p:cNvPr id="15" name="Group 14">
            <a:extLst>
              <a:ext uri="{FF2B5EF4-FFF2-40B4-BE49-F238E27FC236}">
                <a16:creationId xmlns:a16="http://schemas.microsoft.com/office/drawing/2014/main" id="{FB37C784-8400-C744-ADDD-2BFE32E74F05}"/>
              </a:ext>
            </a:extLst>
          </p:cNvPr>
          <p:cNvGrpSpPr/>
          <p:nvPr/>
        </p:nvGrpSpPr>
        <p:grpSpPr>
          <a:xfrm>
            <a:off x="5828351" y="809893"/>
            <a:ext cx="1429700" cy="2418268"/>
            <a:chOff x="1608981" y="770711"/>
            <a:chExt cx="1765513" cy="2986282"/>
          </a:xfrm>
        </p:grpSpPr>
        <p:pic>
          <p:nvPicPr>
            <p:cNvPr id="16" name="Picture 15">
              <a:extLst>
                <a:ext uri="{FF2B5EF4-FFF2-40B4-BE49-F238E27FC236}">
                  <a16:creationId xmlns:a16="http://schemas.microsoft.com/office/drawing/2014/main" id="{E9542A04-3D53-2240-8E8B-9DB582F2C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024" y="1066356"/>
              <a:ext cx="569427" cy="683312"/>
            </a:xfrm>
            <a:prstGeom prst="rect">
              <a:avLst/>
            </a:prstGeom>
          </p:spPr>
        </p:pic>
        <p:pic>
          <p:nvPicPr>
            <p:cNvPr id="17" name="Picture 16">
              <a:extLst>
                <a:ext uri="{FF2B5EF4-FFF2-40B4-BE49-F238E27FC236}">
                  <a16:creationId xmlns:a16="http://schemas.microsoft.com/office/drawing/2014/main" id="{80F8C542-6FD1-C542-97C6-E6DD41E94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7024" y="2601638"/>
              <a:ext cx="569427" cy="601061"/>
            </a:xfrm>
            <a:prstGeom prst="rect">
              <a:avLst/>
            </a:prstGeom>
          </p:spPr>
        </p:pic>
        <p:sp>
          <p:nvSpPr>
            <p:cNvPr id="18" name="TextBox 17">
              <a:extLst>
                <a:ext uri="{FF2B5EF4-FFF2-40B4-BE49-F238E27FC236}">
                  <a16:creationId xmlns:a16="http://schemas.microsoft.com/office/drawing/2014/main" id="{BB6A9618-8B12-A34E-938A-2B88CD5EDF90}"/>
                </a:ext>
              </a:extLst>
            </p:cNvPr>
            <p:cNvSpPr txBox="1"/>
            <p:nvPr/>
          </p:nvSpPr>
          <p:spPr>
            <a:xfrm>
              <a:off x="1608981" y="3325957"/>
              <a:ext cx="1765513" cy="307777"/>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9" name="TextBox 18">
              <a:extLst>
                <a:ext uri="{FF2B5EF4-FFF2-40B4-BE49-F238E27FC236}">
                  <a16:creationId xmlns:a16="http://schemas.microsoft.com/office/drawing/2014/main" id="{CA018309-0808-0A48-A31A-4F39A4AACBAE}"/>
                </a:ext>
              </a:extLst>
            </p:cNvPr>
            <p:cNvSpPr txBox="1"/>
            <p:nvPr/>
          </p:nvSpPr>
          <p:spPr>
            <a:xfrm>
              <a:off x="1608981" y="1971736"/>
              <a:ext cx="1765513" cy="281030"/>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20" name="Rounded Rectangle 14">
              <a:extLst>
                <a:ext uri="{FF2B5EF4-FFF2-40B4-BE49-F238E27FC236}">
                  <a16:creationId xmlns:a16="http://schemas.microsoft.com/office/drawing/2014/main" id="{D4D38693-3982-6640-A0DA-B1057A8D252F}"/>
                </a:ext>
              </a:extLst>
            </p:cNvPr>
            <p:cNvSpPr/>
            <p:nvPr/>
          </p:nvSpPr>
          <p:spPr>
            <a:xfrm>
              <a:off x="1608981" y="770711"/>
              <a:ext cx="1765513" cy="298628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grpSp>
      <p:sp>
        <p:nvSpPr>
          <p:cNvPr id="21" name="TextBox 32">
            <a:extLst>
              <a:ext uri="{FF2B5EF4-FFF2-40B4-BE49-F238E27FC236}">
                <a16:creationId xmlns:a16="http://schemas.microsoft.com/office/drawing/2014/main" id="{7937E643-A1B2-DD49-A2E5-70F44D17ACA7}"/>
              </a:ext>
            </a:extLst>
          </p:cNvPr>
          <p:cNvSpPr txBox="1">
            <a:spLocks noChangeArrowheads="1"/>
          </p:cNvSpPr>
          <p:nvPr/>
        </p:nvSpPr>
        <p:spPr bwMode="auto">
          <a:xfrm>
            <a:off x="3667083" y="3407990"/>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2</a:t>
            </a:r>
          </a:p>
        </p:txBody>
      </p:sp>
      <p:sp>
        <p:nvSpPr>
          <p:cNvPr id="22" name="TextBox 32">
            <a:extLst>
              <a:ext uri="{FF2B5EF4-FFF2-40B4-BE49-F238E27FC236}">
                <a16:creationId xmlns:a16="http://schemas.microsoft.com/office/drawing/2014/main" id="{DB98A916-5F79-FC43-9AC3-A5D9B51FB284}"/>
              </a:ext>
            </a:extLst>
          </p:cNvPr>
          <p:cNvSpPr txBox="1">
            <a:spLocks noChangeArrowheads="1"/>
          </p:cNvSpPr>
          <p:nvPr/>
        </p:nvSpPr>
        <p:spPr bwMode="auto">
          <a:xfrm>
            <a:off x="5660444" y="3407990"/>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3</a:t>
            </a:r>
          </a:p>
        </p:txBody>
      </p:sp>
    </p:spTree>
    <p:extLst>
      <p:ext uri="{BB962C8B-B14F-4D97-AF65-F5344CB8AC3E}">
        <p14:creationId xmlns:p14="http://schemas.microsoft.com/office/powerpoint/2010/main" val="3234265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2">
            <a:extLst>
              <a:ext uri="{FF2B5EF4-FFF2-40B4-BE49-F238E27FC236}">
                <a16:creationId xmlns:a16="http://schemas.microsoft.com/office/drawing/2014/main" id="{4BDA9024-5556-4648-A351-181A39AC9486}"/>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1</a:t>
            </a:r>
          </a:p>
        </p:txBody>
      </p:sp>
      <p:pic>
        <p:nvPicPr>
          <p:cNvPr id="3" name="Picture 2">
            <a:extLst>
              <a:ext uri="{FF2B5EF4-FFF2-40B4-BE49-F238E27FC236}">
                <a16:creationId xmlns:a16="http://schemas.microsoft.com/office/drawing/2014/main" id="{40EB51AF-44B9-5B41-9DE2-5C2D9C6EB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pic>
        <p:nvPicPr>
          <p:cNvPr id="4" name="Picture 3">
            <a:extLst>
              <a:ext uri="{FF2B5EF4-FFF2-40B4-BE49-F238E27FC236}">
                <a16:creationId xmlns:a16="http://schemas.microsoft.com/office/drawing/2014/main" id="{C3BC7591-5834-9C4B-BC74-095E1DF36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242" y="2292563"/>
            <a:ext cx="461118" cy="486735"/>
          </a:xfrm>
          <a:prstGeom prst="rect">
            <a:avLst/>
          </a:prstGeom>
        </p:spPr>
      </p:pic>
      <p:sp>
        <p:nvSpPr>
          <p:cNvPr id="5" name="TextBox 4">
            <a:extLst>
              <a:ext uri="{FF2B5EF4-FFF2-40B4-BE49-F238E27FC236}">
                <a16:creationId xmlns:a16="http://schemas.microsoft.com/office/drawing/2014/main" id="{249767D7-ACAA-F34C-A86E-4C7D5C8A1177}"/>
              </a:ext>
            </a:extLst>
          </p:cNvPr>
          <p:cNvSpPr txBox="1"/>
          <p:nvPr/>
        </p:nvSpPr>
        <p:spPr>
          <a:xfrm>
            <a:off x="18859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6" name="TextBox 5">
            <a:extLst>
              <a:ext uri="{FF2B5EF4-FFF2-40B4-BE49-F238E27FC236}">
                <a16:creationId xmlns:a16="http://schemas.microsoft.com/office/drawing/2014/main" id="{BC3E5F9A-58EE-E242-82E2-CC0C92DFC021}"/>
              </a:ext>
            </a:extLst>
          </p:cNvPr>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7" name="Rounded Rectangle 14">
            <a:extLst>
              <a:ext uri="{FF2B5EF4-FFF2-40B4-BE49-F238E27FC236}">
                <a16:creationId xmlns:a16="http://schemas.microsoft.com/office/drawing/2014/main" id="{9AA104CA-41DE-6042-A001-9C042A3F6209}"/>
              </a:ext>
            </a:extLst>
          </p:cNvPr>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8" name="Rounded Rectangle 14">
            <a:extLst>
              <a:ext uri="{FF2B5EF4-FFF2-40B4-BE49-F238E27FC236}">
                <a16:creationId xmlns:a16="http://schemas.microsoft.com/office/drawing/2014/main" id="{7C083A5A-028E-B44E-913B-2AF23F077CE9}"/>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pic>
        <p:nvPicPr>
          <p:cNvPr id="9" name="Picture 8">
            <a:extLst>
              <a:ext uri="{FF2B5EF4-FFF2-40B4-BE49-F238E27FC236}">
                <a16:creationId xmlns:a16="http://schemas.microsoft.com/office/drawing/2014/main" id="{35D991E2-D238-AE49-83B8-3F6DA1BCC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pic>
        <p:nvPicPr>
          <p:cNvPr id="10" name="Picture 9">
            <a:extLst>
              <a:ext uri="{FF2B5EF4-FFF2-40B4-BE49-F238E27FC236}">
                <a16:creationId xmlns:a16="http://schemas.microsoft.com/office/drawing/2014/main" id="{61E5FA56-933B-7041-A0BF-4760655FF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642" y="2292563"/>
            <a:ext cx="461118" cy="486735"/>
          </a:xfrm>
          <a:prstGeom prst="rect">
            <a:avLst/>
          </a:prstGeom>
        </p:spPr>
      </p:pic>
      <p:sp>
        <p:nvSpPr>
          <p:cNvPr id="11" name="TextBox 10">
            <a:extLst>
              <a:ext uri="{FF2B5EF4-FFF2-40B4-BE49-F238E27FC236}">
                <a16:creationId xmlns:a16="http://schemas.microsoft.com/office/drawing/2014/main" id="{A81D9B90-1F06-DA42-A584-B9AB2A476FE1}"/>
              </a:ext>
            </a:extLst>
          </p:cNvPr>
          <p:cNvSpPr txBox="1"/>
          <p:nvPr/>
        </p:nvSpPr>
        <p:spPr>
          <a:xfrm>
            <a:off x="5828351"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12" name="TextBox 11">
            <a:extLst>
              <a:ext uri="{FF2B5EF4-FFF2-40B4-BE49-F238E27FC236}">
                <a16:creationId xmlns:a16="http://schemas.microsoft.com/office/drawing/2014/main" id="{E2AFBF71-DF00-C344-BD64-9B7D363E9983}"/>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sp>
        <p:nvSpPr>
          <p:cNvPr id="13" name="Rounded Rectangle 14">
            <a:extLst>
              <a:ext uri="{FF2B5EF4-FFF2-40B4-BE49-F238E27FC236}">
                <a16:creationId xmlns:a16="http://schemas.microsoft.com/office/drawing/2014/main" id="{6AA33168-B363-9A49-B5F9-9487EB7519F7}"/>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14" name="TextBox 32">
            <a:extLst>
              <a:ext uri="{FF2B5EF4-FFF2-40B4-BE49-F238E27FC236}">
                <a16:creationId xmlns:a16="http://schemas.microsoft.com/office/drawing/2014/main" id="{707CEB86-CD88-B547-AD21-83B18D5863DE}"/>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2</a:t>
            </a:r>
          </a:p>
        </p:txBody>
      </p:sp>
      <p:sp>
        <p:nvSpPr>
          <p:cNvPr id="15" name="TextBox 32">
            <a:extLst>
              <a:ext uri="{FF2B5EF4-FFF2-40B4-BE49-F238E27FC236}">
                <a16:creationId xmlns:a16="http://schemas.microsoft.com/office/drawing/2014/main" id="{25913F38-5D6D-824E-97E6-B081F8806866}"/>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ea typeface="Verdana" pitchFamily="34" charset="0"/>
                <a:cs typeface="Helvetica Neue"/>
              </a:rPr>
              <a:t>Availability </a:t>
            </a:r>
          </a:p>
          <a:p>
            <a:pPr algn="ctr" defTabSz="685800"/>
            <a:r>
              <a:rPr lang="en-US" sz="1100" dirty="0">
                <a:ea typeface="Verdana" pitchFamily="34" charset="0"/>
                <a:cs typeface="Helvetica Neue"/>
              </a:rPr>
              <a:t>Zone 3</a:t>
            </a:r>
          </a:p>
        </p:txBody>
      </p:sp>
      <p:sp>
        <p:nvSpPr>
          <p:cNvPr id="16" name="Rectangle 15">
            <a:extLst>
              <a:ext uri="{FF2B5EF4-FFF2-40B4-BE49-F238E27FC236}">
                <a16:creationId xmlns:a16="http://schemas.microsoft.com/office/drawing/2014/main" id="{1E5D570F-BCC7-A046-B29C-DD92C656669A}"/>
              </a:ext>
            </a:extLst>
          </p:cNvPr>
          <p:cNvSpPr/>
          <p:nvPr/>
        </p:nvSpPr>
        <p:spPr>
          <a:xfrm>
            <a:off x="1959429" y="3211287"/>
            <a:ext cx="5225142" cy="647700"/>
          </a:xfrm>
          <a:prstGeom prst="rect">
            <a:avLst/>
          </a:prstGeom>
          <a:solidFill>
            <a:srgbClr val="DCDCDC">
              <a:alpha val="25000"/>
            </a:srgb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71CF8EFB-7184-A544-8CD1-31E8C8EC6A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grpSp>
        <p:nvGrpSpPr>
          <p:cNvPr id="18" name="Group 17">
            <a:extLst>
              <a:ext uri="{FF2B5EF4-FFF2-40B4-BE49-F238E27FC236}">
                <a16:creationId xmlns:a16="http://schemas.microsoft.com/office/drawing/2014/main" id="{F07C1600-2D2F-0C4D-8CDB-34AF4785FFF5}"/>
              </a:ext>
            </a:extLst>
          </p:cNvPr>
          <p:cNvGrpSpPr/>
          <p:nvPr/>
        </p:nvGrpSpPr>
        <p:grpSpPr>
          <a:xfrm>
            <a:off x="3857150" y="1049304"/>
            <a:ext cx="1429700" cy="2730650"/>
            <a:chOff x="3834989" y="1049304"/>
            <a:chExt cx="1429700" cy="2730650"/>
          </a:xfrm>
        </p:grpSpPr>
        <p:pic>
          <p:nvPicPr>
            <p:cNvPr id="19" name="Picture 18">
              <a:extLst>
                <a:ext uri="{FF2B5EF4-FFF2-40B4-BE49-F238E27FC236}">
                  <a16:creationId xmlns:a16="http://schemas.microsoft.com/office/drawing/2014/main" id="{EAAFBC61-0369-244F-BE19-F43AC3789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0" name="Picture 19">
              <a:extLst>
                <a:ext uri="{FF2B5EF4-FFF2-40B4-BE49-F238E27FC236}">
                  <a16:creationId xmlns:a16="http://schemas.microsoft.com/office/drawing/2014/main" id="{CB3E7451-A6FF-8B44-8A49-E4F4A51AED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1" name="TextBox 20">
              <a:extLst>
                <a:ext uri="{FF2B5EF4-FFF2-40B4-BE49-F238E27FC236}">
                  <a16:creationId xmlns:a16="http://schemas.microsoft.com/office/drawing/2014/main" id="{54446DE9-6ED6-0743-92ED-D29F98EC6F35}"/>
                </a:ext>
              </a:extLst>
            </p:cNvPr>
            <p:cNvSpPr txBox="1"/>
            <p:nvPr/>
          </p:nvSpPr>
          <p:spPr>
            <a:xfrm>
              <a:off x="3834989" y="2879111"/>
              <a:ext cx="1429700" cy="249235"/>
            </a:xfrm>
            <a:prstGeom prst="rect">
              <a:avLst/>
            </a:prstGeom>
            <a:noFill/>
          </p:spPr>
          <p:txBody>
            <a:bodyPr wrap="square" rtlCol="0" anchor="ctr" anchorCtr="0">
              <a:spAutoFit/>
            </a:bodyPr>
            <a:lstStyle/>
            <a:p>
              <a:pPr algn="ctr" defTabSz="685800"/>
              <a:r>
                <a:rPr lang="en-US" sz="1400" dirty="0" err="1">
                  <a:solidFill>
                    <a:schemeClr val="accent2"/>
                  </a:solidFill>
                </a:rPr>
                <a:t>Etcd</a:t>
              </a:r>
              <a:endParaRPr lang="en-US" sz="1400" dirty="0">
                <a:solidFill>
                  <a:schemeClr val="accent2"/>
                </a:solidFill>
              </a:endParaRPr>
            </a:p>
          </p:txBody>
        </p:sp>
        <p:sp>
          <p:nvSpPr>
            <p:cNvPr id="22" name="TextBox 21">
              <a:extLst>
                <a:ext uri="{FF2B5EF4-FFF2-40B4-BE49-F238E27FC236}">
                  <a16:creationId xmlns:a16="http://schemas.microsoft.com/office/drawing/2014/main" id="{C739BD00-6993-164B-9F18-8462DD217526}"/>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accent2"/>
                  </a:solidFill>
                </a:rPr>
                <a:t>Master</a:t>
              </a:r>
            </a:p>
            <a:p>
              <a:pPr algn="ctr" defTabSz="685800"/>
              <a:endParaRPr lang="en-US" sz="1400" dirty="0">
                <a:solidFill>
                  <a:schemeClr val="accent2"/>
                </a:solidFill>
              </a:endParaRPr>
            </a:p>
          </p:txBody>
        </p:sp>
        <p:pic>
          <p:nvPicPr>
            <p:cNvPr id="23" name="Picture 22">
              <a:extLst>
                <a:ext uri="{FF2B5EF4-FFF2-40B4-BE49-F238E27FC236}">
                  <a16:creationId xmlns:a16="http://schemas.microsoft.com/office/drawing/2014/main" id="{F570541B-4310-E04E-BFC8-896B6B4F57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24" name="Picture 23">
            <a:extLst>
              <a:ext uri="{FF2B5EF4-FFF2-40B4-BE49-F238E27FC236}">
                <a16:creationId xmlns:a16="http://schemas.microsoft.com/office/drawing/2014/main" id="{4269651D-58DB-614C-80A2-0F70AE438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spTree>
    <p:extLst>
      <p:ext uri="{BB962C8B-B14F-4D97-AF65-F5344CB8AC3E}">
        <p14:creationId xmlns:p14="http://schemas.microsoft.com/office/powerpoint/2010/main" val="140490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A6600CEC-CD38-A347-A305-D25DDE3EA225}"/>
              </a:ext>
            </a:extLst>
          </p:cNvPr>
          <p:cNvSpPr txBox="1">
            <a:spLocks/>
          </p:cNvSpPr>
          <p:nvPr/>
        </p:nvSpPr>
        <p:spPr>
          <a:xfrm>
            <a:off x="347663" y="2044700"/>
            <a:ext cx="8448675" cy="4699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algn="ctr"/>
            <a:r>
              <a:rPr lang="en-US" spc="300">
                <a:latin typeface="Amazon Ember Light" panose="020B0403020204020204" pitchFamily="34" charset="0"/>
                <a:ea typeface="Amazon Ember Light" panose="020B0403020204020204" pitchFamily="34" charset="0"/>
                <a:cs typeface="Amazon Ember Light" panose="020B0403020204020204" pitchFamily="34" charset="0"/>
              </a:rPr>
              <a:t>“Run Kubernetes for me.”</a:t>
            </a:r>
            <a:endParaRPr lang="en-US" spc="3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 name="Group 2">
            <a:extLst>
              <a:ext uri="{FF2B5EF4-FFF2-40B4-BE49-F238E27FC236}">
                <a16:creationId xmlns:a16="http://schemas.microsoft.com/office/drawing/2014/main" id="{525776A6-AB7D-2744-AB55-003DABAF477F}"/>
              </a:ext>
            </a:extLst>
          </p:cNvPr>
          <p:cNvGrpSpPr/>
          <p:nvPr/>
        </p:nvGrpSpPr>
        <p:grpSpPr>
          <a:xfrm>
            <a:off x="4127158" y="951062"/>
            <a:ext cx="889684" cy="860364"/>
            <a:chOff x="3485826" y="819150"/>
            <a:chExt cx="2172348" cy="2100763"/>
          </a:xfrm>
        </p:grpSpPr>
        <p:sp>
          <p:nvSpPr>
            <p:cNvPr id="4" name="Freeform 6">
              <a:extLst>
                <a:ext uri="{FF2B5EF4-FFF2-40B4-BE49-F238E27FC236}">
                  <a16:creationId xmlns:a16="http://schemas.microsoft.com/office/drawing/2014/main" id="{1292984B-43A5-274F-BF32-4878A0043B19}"/>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7">
              <a:extLst>
                <a:ext uri="{FF2B5EF4-FFF2-40B4-BE49-F238E27FC236}">
                  <a16:creationId xmlns:a16="http://schemas.microsoft.com/office/drawing/2014/main" id="{E31F8183-E083-3D46-A818-EBFEA1A9AAFE}"/>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36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0.02144 2.41943E-6 L 2.4432E-6 2.41943E-6 " pathEditMode="relative" rAng="0" ptsTypes="AA">
                                      <p:cBhvr>
                                        <p:cTn id="14" dur="500" fill="hold"/>
                                        <p:tgtEl>
                                          <p:spTgt spid="3"/>
                                        </p:tgtEl>
                                        <p:attrNameLst>
                                          <p:attrName>ppt_x</p:attrName>
                                          <p:attrName>ppt_y</p:attrName>
                                        </p:attrNameLst>
                                      </p:cBhvr>
                                      <p:rCtr x="-107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4531-9CDF-714E-BE62-6D5D26EB11F7}"/>
              </a:ext>
            </a:extLst>
          </p:cNvPr>
          <p:cNvSpPr txBox="1">
            <a:spLocks/>
          </p:cNvSpPr>
          <p:nvPr/>
        </p:nvSpPr>
        <p:spPr>
          <a:xfrm>
            <a:off x="628650" y="203677"/>
            <a:ext cx="7886700" cy="658416"/>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525" dirty="0">
                <a:solidFill>
                  <a:prstClr val="white"/>
                </a:solidFill>
                <a:ea typeface="Calibri Light" charset="0"/>
                <a:cs typeface="Calibri Light" charset="0"/>
              </a:rPr>
              <a:t>The EKS Tenets</a:t>
            </a:r>
          </a:p>
        </p:txBody>
      </p:sp>
      <p:sp>
        <p:nvSpPr>
          <p:cNvPr id="3" name="TextBox 2">
            <a:extLst>
              <a:ext uri="{FF2B5EF4-FFF2-40B4-BE49-F238E27FC236}">
                <a16:creationId xmlns:a16="http://schemas.microsoft.com/office/drawing/2014/main" id="{C3BE15C0-CA15-4D48-B2C8-3B088816CA2C}"/>
              </a:ext>
            </a:extLst>
          </p:cNvPr>
          <p:cNvSpPr txBox="1"/>
          <p:nvPr/>
        </p:nvSpPr>
        <p:spPr>
          <a:xfrm>
            <a:off x="-59959" y="1243126"/>
            <a:ext cx="9458792" cy="3046988"/>
          </a:xfrm>
          <a:prstGeom prst="rect">
            <a:avLst/>
          </a:prstGeom>
          <a:noFill/>
        </p:spPr>
        <p:txBody>
          <a:bodyPr wrap="square" numCol="1" rtlCol="0">
            <a:spAutoFit/>
          </a:bodyPr>
          <a:lstStyle/>
          <a:p>
            <a:pPr marL="342900" indent="-342900" algn="l">
              <a:buFontTx/>
              <a:buChar char="-"/>
            </a:pPr>
            <a:r>
              <a:rPr lang="en-US" sz="2400" dirty="0">
                <a:solidFill>
                  <a:schemeClr val="bg1"/>
                </a:solidFill>
              </a:rPr>
              <a:t>A platform for enterprises to run production-grade workloads</a:t>
            </a:r>
          </a:p>
          <a:p>
            <a:pPr marL="342900" indent="-342900" algn="l">
              <a:buFontTx/>
              <a:buChar char="-"/>
            </a:pPr>
            <a:endParaRPr lang="en-US" sz="2400" dirty="0">
              <a:solidFill>
                <a:schemeClr val="bg1"/>
              </a:solidFill>
            </a:endParaRPr>
          </a:p>
          <a:p>
            <a:pPr marL="342900" indent="-342900" algn="l">
              <a:buFontTx/>
              <a:buChar char="-"/>
            </a:pPr>
            <a:r>
              <a:rPr lang="en-US" sz="2400" dirty="0">
                <a:solidFill>
                  <a:schemeClr val="bg1"/>
                </a:solidFill>
              </a:rPr>
              <a:t>Provides a native and upstream Kubernetes experience</a:t>
            </a:r>
          </a:p>
          <a:p>
            <a:pPr marL="342900" indent="-342900" algn="l">
              <a:buFontTx/>
              <a:buChar char="-"/>
            </a:pPr>
            <a:endParaRPr lang="en-US" sz="2400" dirty="0">
              <a:solidFill>
                <a:schemeClr val="bg1"/>
              </a:solidFill>
            </a:endParaRPr>
          </a:p>
          <a:p>
            <a:pPr marL="342900" indent="-342900" algn="l">
              <a:buFontTx/>
              <a:buChar char="-"/>
            </a:pPr>
            <a:r>
              <a:rPr lang="en-US" sz="2400" dirty="0">
                <a:solidFill>
                  <a:schemeClr val="bg1"/>
                </a:solidFill>
              </a:rPr>
              <a:t>Integrations are seamless, eliminate undifferentiated heavy lifting</a:t>
            </a:r>
          </a:p>
          <a:p>
            <a:pPr marL="342900" indent="-342900" algn="l">
              <a:buFontTx/>
              <a:buChar char="-"/>
            </a:pPr>
            <a:endParaRPr lang="en-US" sz="2400" dirty="0">
              <a:solidFill>
                <a:schemeClr val="bg1"/>
              </a:solidFill>
            </a:endParaRPr>
          </a:p>
          <a:p>
            <a:pPr marL="342900" indent="-342900" algn="l">
              <a:buFontTx/>
              <a:buChar char="-"/>
            </a:pPr>
            <a:r>
              <a:rPr lang="en-US" sz="2400" dirty="0">
                <a:solidFill>
                  <a:schemeClr val="bg1"/>
                </a:solidFill>
              </a:rPr>
              <a:t>EKS team actively contributes to the Kubernetes project</a:t>
            </a:r>
          </a:p>
          <a:p>
            <a:pPr marL="342900" indent="-342900" algn="l">
              <a:buFontTx/>
              <a:buChar char="-"/>
            </a:pPr>
            <a:endParaRPr lang="en-US" sz="2400" dirty="0">
              <a:solidFill>
                <a:schemeClr val="bg1"/>
              </a:solidFill>
            </a:endParaRPr>
          </a:p>
        </p:txBody>
      </p:sp>
    </p:spTree>
    <p:extLst>
      <p:ext uri="{BB962C8B-B14F-4D97-AF65-F5344CB8AC3E}">
        <p14:creationId xmlns:p14="http://schemas.microsoft.com/office/powerpoint/2010/main" val="3508520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2">
            <a:extLst>
              <a:ext uri="{FF2B5EF4-FFF2-40B4-BE49-F238E27FC236}">
                <a16:creationId xmlns:a16="http://schemas.microsoft.com/office/drawing/2014/main" id="{6F12FE8F-5D64-054D-B9AD-89812CA52709}"/>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1</a:t>
            </a:r>
          </a:p>
        </p:txBody>
      </p:sp>
      <p:pic>
        <p:nvPicPr>
          <p:cNvPr id="3" name="Picture 2">
            <a:extLst>
              <a:ext uri="{FF2B5EF4-FFF2-40B4-BE49-F238E27FC236}">
                <a16:creationId xmlns:a16="http://schemas.microsoft.com/office/drawing/2014/main" id="{845AF0EC-DEE8-9949-955D-20128F63A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242" y="1049304"/>
            <a:ext cx="461118" cy="553341"/>
          </a:xfrm>
          <a:prstGeom prst="rect">
            <a:avLst/>
          </a:prstGeom>
        </p:spPr>
      </p:pic>
      <p:sp>
        <p:nvSpPr>
          <p:cNvPr id="4" name="TextBox 3">
            <a:extLst>
              <a:ext uri="{FF2B5EF4-FFF2-40B4-BE49-F238E27FC236}">
                <a16:creationId xmlns:a16="http://schemas.microsoft.com/office/drawing/2014/main" id="{AA9A63E7-36E5-0940-8089-B055384C2393}"/>
              </a:ext>
            </a:extLst>
          </p:cNvPr>
          <p:cNvSpPr txBox="1"/>
          <p:nvPr/>
        </p:nvSpPr>
        <p:spPr>
          <a:xfrm>
            <a:off x="1885951" y="1782474"/>
            <a:ext cx="1429700" cy="227576"/>
          </a:xfrm>
          <a:prstGeom prst="rect">
            <a:avLst/>
          </a:prstGeom>
          <a:noFill/>
        </p:spPr>
        <p:txBody>
          <a:bodyPr wrap="square" rtlCol="0" anchor="ctr" anchorCtr="0">
            <a:noAutofit/>
          </a:bodyPr>
          <a:lstStyle/>
          <a:p>
            <a:pPr algn="ctr" defTabSz="685800"/>
            <a:r>
              <a:rPr lang="en-US" sz="1400" dirty="0">
                <a:solidFill>
                  <a:schemeClr val="bg1"/>
                </a:solidFill>
              </a:rPr>
              <a:t>Master</a:t>
            </a:r>
          </a:p>
          <a:p>
            <a:pPr algn="ctr" defTabSz="685800"/>
            <a:endParaRPr lang="en-US" sz="1400" dirty="0">
              <a:solidFill>
                <a:schemeClr val="bg1"/>
              </a:solidFill>
            </a:endParaRPr>
          </a:p>
        </p:txBody>
      </p:sp>
      <p:sp>
        <p:nvSpPr>
          <p:cNvPr id="5" name="Rounded Rectangle 14">
            <a:extLst>
              <a:ext uri="{FF2B5EF4-FFF2-40B4-BE49-F238E27FC236}">
                <a16:creationId xmlns:a16="http://schemas.microsoft.com/office/drawing/2014/main" id="{1D3E40AF-4897-AD49-9E7B-DD4F8E19D16E}"/>
              </a:ext>
            </a:extLst>
          </p:cNvPr>
          <p:cNvSpPr/>
          <p:nvPr/>
        </p:nvSpPr>
        <p:spPr>
          <a:xfrm>
            <a:off x="18859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bg1"/>
              </a:solidFill>
              <a:cs typeface="Helvetica Neue"/>
            </a:endParaRPr>
          </a:p>
        </p:txBody>
      </p:sp>
      <p:sp>
        <p:nvSpPr>
          <p:cNvPr id="6" name="Rounded Rectangle 14">
            <a:extLst>
              <a:ext uri="{FF2B5EF4-FFF2-40B4-BE49-F238E27FC236}">
                <a16:creationId xmlns:a16="http://schemas.microsoft.com/office/drawing/2014/main" id="{20EAD915-C96D-5240-A699-6EA62312B25F}"/>
              </a:ext>
            </a:extLst>
          </p:cNvPr>
          <p:cNvSpPr/>
          <p:nvPr/>
        </p:nvSpPr>
        <p:spPr>
          <a:xfrm>
            <a:off x="3857150"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bg1"/>
              </a:solidFill>
              <a:cs typeface="Helvetica Neue"/>
            </a:endParaRPr>
          </a:p>
        </p:txBody>
      </p:sp>
      <p:pic>
        <p:nvPicPr>
          <p:cNvPr id="7" name="Picture 6">
            <a:extLst>
              <a:ext uri="{FF2B5EF4-FFF2-40B4-BE49-F238E27FC236}">
                <a16:creationId xmlns:a16="http://schemas.microsoft.com/office/drawing/2014/main" id="{60B98AC0-AB42-E447-BBC9-8BA65D1FC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642" y="1049304"/>
            <a:ext cx="461118" cy="553341"/>
          </a:xfrm>
          <a:prstGeom prst="rect">
            <a:avLst/>
          </a:prstGeom>
        </p:spPr>
      </p:pic>
      <p:sp>
        <p:nvSpPr>
          <p:cNvPr id="8" name="TextBox 7">
            <a:extLst>
              <a:ext uri="{FF2B5EF4-FFF2-40B4-BE49-F238E27FC236}">
                <a16:creationId xmlns:a16="http://schemas.microsoft.com/office/drawing/2014/main" id="{4ED3A3DB-B3C4-8B48-81EF-C9336B56A859}"/>
              </a:ext>
            </a:extLst>
          </p:cNvPr>
          <p:cNvSpPr txBox="1"/>
          <p:nvPr/>
        </p:nvSpPr>
        <p:spPr>
          <a:xfrm>
            <a:off x="5828351" y="1782474"/>
            <a:ext cx="1429700" cy="227576"/>
          </a:xfrm>
          <a:prstGeom prst="rect">
            <a:avLst/>
          </a:prstGeom>
          <a:noFill/>
        </p:spPr>
        <p:txBody>
          <a:bodyPr wrap="square" rtlCol="0" anchor="ctr" anchorCtr="0">
            <a:noAutofit/>
          </a:bodyPr>
          <a:lstStyle/>
          <a:p>
            <a:pPr algn="ctr" defTabSz="685800"/>
            <a:r>
              <a:rPr lang="en-US" sz="1400" dirty="0">
                <a:solidFill>
                  <a:schemeClr val="bg1"/>
                </a:solidFill>
              </a:rPr>
              <a:t>Master</a:t>
            </a:r>
          </a:p>
          <a:p>
            <a:pPr algn="ctr" defTabSz="685800"/>
            <a:endParaRPr lang="en-US" sz="1400" dirty="0">
              <a:solidFill>
                <a:schemeClr val="bg1"/>
              </a:solidFill>
            </a:endParaRPr>
          </a:p>
        </p:txBody>
      </p:sp>
      <p:sp>
        <p:nvSpPr>
          <p:cNvPr id="9" name="Rounded Rectangle 14">
            <a:extLst>
              <a:ext uri="{FF2B5EF4-FFF2-40B4-BE49-F238E27FC236}">
                <a16:creationId xmlns:a16="http://schemas.microsoft.com/office/drawing/2014/main" id="{7E63FC6C-F2CB-5742-B940-A8FD40C94BA5}"/>
              </a:ext>
            </a:extLst>
          </p:cNvPr>
          <p:cNvSpPr/>
          <p:nvPr/>
        </p:nvSpPr>
        <p:spPr>
          <a:xfrm>
            <a:off x="5828351" y="809892"/>
            <a:ext cx="1429700" cy="3152507"/>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bg1"/>
              </a:solidFill>
              <a:cs typeface="Helvetica Neue"/>
            </a:endParaRPr>
          </a:p>
        </p:txBody>
      </p:sp>
      <p:sp>
        <p:nvSpPr>
          <p:cNvPr id="10" name="TextBox 32">
            <a:extLst>
              <a:ext uri="{FF2B5EF4-FFF2-40B4-BE49-F238E27FC236}">
                <a16:creationId xmlns:a16="http://schemas.microsoft.com/office/drawing/2014/main" id="{41A3B2E0-E379-4E42-B7AE-63B471FC0F76}"/>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11" name="TextBox 32">
            <a:extLst>
              <a:ext uri="{FF2B5EF4-FFF2-40B4-BE49-F238E27FC236}">
                <a16:creationId xmlns:a16="http://schemas.microsoft.com/office/drawing/2014/main" id="{834723E4-FAC6-8B40-89B9-6C111474B3E1}"/>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sp>
        <p:nvSpPr>
          <p:cNvPr id="12" name="Rectangle 11">
            <a:extLst>
              <a:ext uri="{FF2B5EF4-FFF2-40B4-BE49-F238E27FC236}">
                <a16:creationId xmlns:a16="http://schemas.microsoft.com/office/drawing/2014/main" id="{B48CE38B-8BD9-D24F-91F4-479C6955CC9A}"/>
              </a:ext>
            </a:extLst>
          </p:cNvPr>
          <p:cNvSpPr/>
          <p:nvPr/>
        </p:nvSpPr>
        <p:spPr>
          <a:xfrm>
            <a:off x="1959429" y="2982632"/>
            <a:ext cx="5225142" cy="876355"/>
          </a:xfrm>
          <a:prstGeom prst="rect">
            <a:avLst/>
          </a:prstGeom>
          <a:solidFill>
            <a:srgbClr val="FFC000">
              <a:alpha val="25000"/>
            </a:srgbClr>
          </a:solidFill>
          <a:ln w="6350">
            <a:solidFill>
              <a:srgbClr val="FFC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13" name="Picture 12">
            <a:extLst>
              <a:ext uri="{FF2B5EF4-FFF2-40B4-BE49-F238E27FC236}">
                <a16:creationId xmlns:a16="http://schemas.microsoft.com/office/drawing/2014/main" id="{E09381D4-B449-E04E-9A2E-81B0F3CB5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242" y="3133026"/>
            <a:ext cx="408586" cy="431285"/>
          </a:xfrm>
          <a:prstGeom prst="rect">
            <a:avLst/>
          </a:prstGeom>
        </p:spPr>
      </p:pic>
      <p:grpSp>
        <p:nvGrpSpPr>
          <p:cNvPr id="14" name="Group 13">
            <a:extLst>
              <a:ext uri="{FF2B5EF4-FFF2-40B4-BE49-F238E27FC236}">
                <a16:creationId xmlns:a16="http://schemas.microsoft.com/office/drawing/2014/main" id="{B82D585B-8340-DD44-A9A0-41D1AC226C88}"/>
              </a:ext>
            </a:extLst>
          </p:cNvPr>
          <p:cNvGrpSpPr/>
          <p:nvPr/>
        </p:nvGrpSpPr>
        <p:grpSpPr>
          <a:xfrm>
            <a:off x="3857150" y="1049304"/>
            <a:ext cx="1429700" cy="2524749"/>
            <a:chOff x="3834989" y="1049304"/>
            <a:chExt cx="1429700" cy="2524749"/>
          </a:xfrm>
        </p:grpSpPr>
        <p:pic>
          <p:nvPicPr>
            <p:cNvPr id="15" name="Picture 14">
              <a:extLst>
                <a:ext uri="{FF2B5EF4-FFF2-40B4-BE49-F238E27FC236}">
                  <a16:creationId xmlns:a16="http://schemas.microsoft.com/office/drawing/2014/main" id="{A8C995CE-B9F4-8446-9E51-8FD285545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16" name="TextBox 15">
              <a:extLst>
                <a:ext uri="{FF2B5EF4-FFF2-40B4-BE49-F238E27FC236}">
                  <a16:creationId xmlns:a16="http://schemas.microsoft.com/office/drawing/2014/main" id="{7E85086F-F0B6-D64E-B031-62EDC6D0DF23}"/>
                </a:ext>
              </a:extLst>
            </p:cNvPr>
            <p:cNvSpPr txBox="1"/>
            <p:nvPr/>
          </p:nvSpPr>
          <p:spPr>
            <a:xfrm>
              <a:off x="3834989" y="1782474"/>
              <a:ext cx="1429700" cy="227576"/>
            </a:xfrm>
            <a:prstGeom prst="rect">
              <a:avLst/>
            </a:prstGeom>
            <a:noFill/>
          </p:spPr>
          <p:txBody>
            <a:bodyPr wrap="square" rtlCol="0" anchor="ctr" anchorCtr="0">
              <a:noAutofit/>
            </a:bodyPr>
            <a:lstStyle/>
            <a:p>
              <a:pPr algn="ctr" defTabSz="685800"/>
              <a:r>
                <a:rPr lang="en-US" sz="1400" dirty="0">
                  <a:solidFill>
                    <a:schemeClr val="bg1"/>
                  </a:solidFill>
                </a:rPr>
                <a:t>Master</a:t>
              </a:r>
            </a:p>
            <a:p>
              <a:pPr algn="ctr" defTabSz="685800"/>
              <a:endParaRPr lang="en-US" sz="1400" dirty="0">
                <a:solidFill>
                  <a:schemeClr val="bg1"/>
                </a:solidFill>
              </a:endParaRPr>
            </a:p>
          </p:txBody>
        </p:sp>
        <p:pic>
          <p:nvPicPr>
            <p:cNvPr id="17" name="Picture 16">
              <a:extLst>
                <a:ext uri="{FF2B5EF4-FFF2-40B4-BE49-F238E27FC236}">
                  <a16:creationId xmlns:a16="http://schemas.microsoft.com/office/drawing/2014/main" id="{75C8FCB9-552B-AC43-9094-78E1C9F65B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18" name="Picture 17">
            <a:extLst>
              <a:ext uri="{FF2B5EF4-FFF2-40B4-BE49-F238E27FC236}">
                <a16:creationId xmlns:a16="http://schemas.microsoft.com/office/drawing/2014/main" id="{6C56980D-0E78-274E-8D60-48757FDD6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907" y="3142767"/>
            <a:ext cx="408586" cy="431285"/>
          </a:xfrm>
          <a:prstGeom prst="rect">
            <a:avLst/>
          </a:prstGeom>
        </p:spPr>
      </p:pic>
      <p:sp>
        <p:nvSpPr>
          <p:cNvPr id="19" name="Rectangle 18">
            <a:extLst>
              <a:ext uri="{FF2B5EF4-FFF2-40B4-BE49-F238E27FC236}">
                <a16:creationId xmlns:a16="http://schemas.microsoft.com/office/drawing/2014/main" id="{273B4DB1-DCCA-134D-9870-99CED28F90B5}"/>
              </a:ext>
            </a:extLst>
          </p:cNvPr>
          <p:cNvSpPr/>
          <p:nvPr/>
        </p:nvSpPr>
        <p:spPr>
          <a:xfrm>
            <a:off x="1959429" y="941698"/>
            <a:ext cx="5225142" cy="1068352"/>
          </a:xfrm>
          <a:prstGeom prst="rect">
            <a:avLst/>
          </a:prstGeom>
          <a:solidFill>
            <a:srgbClr val="DCDCDC">
              <a:alpha val="7000"/>
            </a:srgb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0" name="TextBox 19">
            <a:extLst>
              <a:ext uri="{FF2B5EF4-FFF2-40B4-BE49-F238E27FC236}">
                <a16:creationId xmlns:a16="http://schemas.microsoft.com/office/drawing/2014/main" id="{9343F460-9FB1-8E40-99A2-675DCE5A476C}"/>
              </a:ext>
            </a:extLst>
          </p:cNvPr>
          <p:cNvSpPr txBox="1"/>
          <p:nvPr/>
        </p:nvSpPr>
        <p:spPr>
          <a:xfrm>
            <a:off x="2043588" y="3532902"/>
            <a:ext cx="1114425" cy="307777"/>
          </a:xfrm>
          <a:prstGeom prst="rect">
            <a:avLst/>
          </a:prstGeom>
          <a:noFill/>
        </p:spPr>
        <p:txBody>
          <a:bodyPr wrap="square" rtlCol="0">
            <a:spAutoFit/>
          </a:bodyPr>
          <a:lstStyle/>
          <a:p>
            <a:pPr algn="ctr" defTabSz="685800"/>
            <a:r>
              <a:rPr lang="en-US" sz="1400" dirty="0">
                <a:solidFill>
                  <a:schemeClr val="bg1"/>
                </a:solidFill>
              </a:rPr>
              <a:t>Workers</a:t>
            </a:r>
          </a:p>
        </p:txBody>
      </p:sp>
      <p:sp>
        <p:nvSpPr>
          <p:cNvPr id="21" name="TextBox 20">
            <a:extLst>
              <a:ext uri="{FF2B5EF4-FFF2-40B4-BE49-F238E27FC236}">
                <a16:creationId xmlns:a16="http://schemas.microsoft.com/office/drawing/2014/main" id="{30ECA96A-F219-5E48-A853-286B3406BD4F}"/>
              </a:ext>
            </a:extLst>
          </p:cNvPr>
          <p:cNvSpPr txBox="1"/>
          <p:nvPr/>
        </p:nvSpPr>
        <p:spPr>
          <a:xfrm>
            <a:off x="4059072" y="3551961"/>
            <a:ext cx="1114425" cy="307777"/>
          </a:xfrm>
          <a:prstGeom prst="rect">
            <a:avLst/>
          </a:prstGeom>
          <a:noFill/>
        </p:spPr>
        <p:txBody>
          <a:bodyPr wrap="square" rtlCol="0">
            <a:spAutoFit/>
          </a:bodyPr>
          <a:lstStyle/>
          <a:p>
            <a:pPr algn="ctr" defTabSz="685800"/>
            <a:r>
              <a:rPr lang="en-US" sz="1400" dirty="0">
                <a:solidFill>
                  <a:schemeClr val="bg1"/>
                </a:solidFill>
              </a:rPr>
              <a:t>Workers</a:t>
            </a:r>
          </a:p>
        </p:txBody>
      </p:sp>
      <p:sp>
        <p:nvSpPr>
          <p:cNvPr id="22" name="TextBox 21">
            <a:extLst>
              <a:ext uri="{FF2B5EF4-FFF2-40B4-BE49-F238E27FC236}">
                <a16:creationId xmlns:a16="http://schemas.microsoft.com/office/drawing/2014/main" id="{62EE2764-DAE7-0248-9704-EA1159E16726}"/>
              </a:ext>
            </a:extLst>
          </p:cNvPr>
          <p:cNvSpPr txBox="1"/>
          <p:nvPr/>
        </p:nvSpPr>
        <p:spPr>
          <a:xfrm>
            <a:off x="6044546" y="3534599"/>
            <a:ext cx="1114425" cy="307777"/>
          </a:xfrm>
          <a:prstGeom prst="rect">
            <a:avLst/>
          </a:prstGeom>
          <a:noFill/>
        </p:spPr>
        <p:txBody>
          <a:bodyPr wrap="square" rtlCol="0">
            <a:spAutoFit/>
          </a:bodyPr>
          <a:lstStyle/>
          <a:p>
            <a:pPr algn="ctr" defTabSz="685800"/>
            <a:r>
              <a:rPr lang="en-US" sz="1400" dirty="0">
                <a:solidFill>
                  <a:schemeClr val="bg1"/>
                </a:solidFill>
              </a:rPr>
              <a:t>Workers</a:t>
            </a:r>
          </a:p>
        </p:txBody>
      </p:sp>
      <p:sp>
        <p:nvSpPr>
          <p:cNvPr id="23" name="TextBox 32">
            <a:extLst>
              <a:ext uri="{FF2B5EF4-FFF2-40B4-BE49-F238E27FC236}">
                <a16:creationId xmlns:a16="http://schemas.microsoft.com/office/drawing/2014/main" id="{68469F66-08C8-6F4D-995F-EE750A12E0E3}"/>
              </a:ext>
            </a:extLst>
          </p:cNvPr>
          <p:cNvSpPr txBox="1">
            <a:spLocks noChangeArrowheads="1"/>
          </p:cNvSpPr>
          <p:nvPr/>
        </p:nvSpPr>
        <p:spPr bwMode="auto">
          <a:xfrm>
            <a:off x="7149953" y="3312442"/>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Customer Account</a:t>
            </a:r>
          </a:p>
        </p:txBody>
      </p:sp>
      <p:sp>
        <p:nvSpPr>
          <p:cNvPr id="24" name="TextBox 32">
            <a:extLst>
              <a:ext uri="{FF2B5EF4-FFF2-40B4-BE49-F238E27FC236}">
                <a16:creationId xmlns:a16="http://schemas.microsoft.com/office/drawing/2014/main" id="{3410188E-F35C-B146-9F00-DBFAC456BBA0}"/>
              </a:ext>
            </a:extLst>
          </p:cNvPr>
          <p:cNvSpPr txBox="1">
            <a:spLocks noChangeArrowheads="1"/>
          </p:cNvSpPr>
          <p:nvPr/>
        </p:nvSpPr>
        <p:spPr bwMode="auto">
          <a:xfrm>
            <a:off x="7041854" y="1389067"/>
            <a:ext cx="1765512" cy="261610"/>
          </a:xfrm>
          <a:prstGeom prst="rect">
            <a:avLst/>
          </a:prstGeom>
          <a:noFill/>
          <a:ln w="9525">
            <a:noFill/>
            <a:miter lim="800000"/>
            <a:headEnd/>
            <a:tailEnd/>
          </a:ln>
        </p:spPr>
        <p:txBody>
          <a:bodyPr wrap="square">
            <a:spAutoFit/>
          </a:bodyPr>
          <a:lstStyle/>
          <a:p>
            <a:pPr algn="ctr" defTabSz="685800"/>
            <a:r>
              <a:rPr lang="en-US" sz="1100" b="1" dirty="0">
                <a:solidFill>
                  <a:schemeClr val="bg1"/>
                </a:solidFill>
                <a:ea typeface="Verdana" pitchFamily="34" charset="0"/>
                <a:cs typeface="Helvetica Neue"/>
              </a:rPr>
              <a:t>AWS Managed</a:t>
            </a:r>
          </a:p>
        </p:txBody>
      </p:sp>
    </p:spTree>
    <p:extLst>
      <p:ext uri="{BB962C8B-B14F-4D97-AF65-F5344CB8AC3E}">
        <p14:creationId xmlns:p14="http://schemas.microsoft.com/office/powerpoint/2010/main" val="22646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31B77-5A21-7841-8680-7B3D50720785}"/>
              </a:ext>
            </a:extLst>
          </p:cNvPr>
          <p:cNvSpPr/>
          <p:nvPr/>
        </p:nvSpPr>
        <p:spPr>
          <a:xfrm>
            <a:off x="1962173"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C326F55-0C21-014E-A4E8-430CB99B1EAE}"/>
              </a:ext>
            </a:extLst>
          </p:cNvPr>
          <p:cNvSpPr/>
          <p:nvPr/>
        </p:nvSpPr>
        <p:spPr>
          <a:xfrm>
            <a:off x="3933372"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F80C3E0-A448-9649-9065-85040C3DD569}"/>
              </a:ext>
            </a:extLst>
          </p:cNvPr>
          <p:cNvSpPr/>
          <p:nvPr/>
        </p:nvSpPr>
        <p:spPr>
          <a:xfrm>
            <a:off x="5904570" y="3210378"/>
            <a:ext cx="1277257" cy="6477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FC3600AA-268A-A043-A245-72A44AF9AB7D}"/>
              </a:ext>
            </a:extLst>
          </p:cNvPr>
          <p:cNvSpPr txBox="1"/>
          <p:nvPr/>
        </p:nvSpPr>
        <p:spPr>
          <a:xfrm>
            <a:off x="2667001" y="1988138"/>
            <a:ext cx="3810000" cy="307777"/>
          </a:xfrm>
          <a:prstGeom prst="rect">
            <a:avLst/>
          </a:prstGeom>
          <a:noFill/>
        </p:spPr>
        <p:txBody>
          <a:bodyPr wrap="square" rtlCol="0">
            <a:spAutoFit/>
          </a:bodyPr>
          <a:lstStyle/>
          <a:p>
            <a:pPr algn="ctr" defTabSz="685800"/>
            <a:r>
              <a:rPr lang="en-US" sz="1400" dirty="0">
                <a:solidFill>
                  <a:schemeClr val="accent2"/>
                </a:solidFill>
              </a:rPr>
              <a:t>mycluster.eks.amazonaws.com</a:t>
            </a:r>
          </a:p>
        </p:txBody>
      </p:sp>
      <p:sp>
        <p:nvSpPr>
          <p:cNvPr id="6" name="TextBox 32">
            <a:extLst>
              <a:ext uri="{FF2B5EF4-FFF2-40B4-BE49-F238E27FC236}">
                <a16:creationId xmlns:a16="http://schemas.microsoft.com/office/drawing/2014/main" id="{01C379D8-9603-1243-AAAB-284192C33A9A}"/>
              </a:ext>
            </a:extLst>
          </p:cNvPr>
          <p:cNvSpPr txBox="1">
            <a:spLocks noChangeArrowheads="1"/>
          </p:cNvSpPr>
          <p:nvPr/>
        </p:nvSpPr>
        <p:spPr bwMode="auto">
          <a:xfrm>
            <a:off x="1718045"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a:t>
            </a:r>
            <a:r>
              <a:rPr lang="en-US" sz="1100" dirty="0">
                <a:ea typeface="Verdana" pitchFamily="34" charset="0"/>
                <a:cs typeface="Helvetica Neue"/>
              </a:rPr>
              <a:t> </a:t>
            </a:r>
          </a:p>
          <a:p>
            <a:pPr algn="ctr" defTabSz="685800"/>
            <a:r>
              <a:rPr lang="en-US" sz="1100" dirty="0">
                <a:solidFill>
                  <a:schemeClr val="bg1"/>
                </a:solidFill>
                <a:ea typeface="Verdana" pitchFamily="34" charset="0"/>
                <a:cs typeface="Helvetica Neue"/>
              </a:rPr>
              <a:t>Zone 1</a:t>
            </a:r>
          </a:p>
        </p:txBody>
      </p:sp>
      <p:sp>
        <p:nvSpPr>
          <p:cNvPr id="7" name="Rounded Rectangle 14">
            <a:extLst>
              <a:ext uri="{FF2B5EF4-FFF2-40B4-BE49-F238E27FC236}">
                <a16:creationId xmlns:a16="http://schemas.microsoft.com/office/drawing/2014/main" id="{7DC79015-04DA-1149-950B-7844D8DE92CC}"/>
              </a:ext>
            </a:extLst>
          </p:cNvPr>
          <p:cNvSpPr/>
          <p:nvPr/>
        </p:nvSpPr>
        <p:spPr>
          <a:xfrm>
            <a:off x="18859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8" name="Rounded Rectangle 14">
            <a:extLst>
              <a:ext uri="{FF2B5EF4-FFF2-40B4-BE49-F238E27FC236}">
                <a16:creationId xmlns:a16="http://schemas.microsoft.com/office/drawing/2014/main" id="{8BD7C387-8D5A-3A46-85CB-34AC8608D039}"/>
              </a:ext>
            </a:extLst>
          </p:cNvPr>
          <p:cNvSpPr/>
          <p:nvPr/>
        </p:nvSpPr>
        <p:spPr>
          <a:xfrm>
            <a:off x="3857150"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9" name="Rounded Rectangle 14">
            <a:extLst>
              <a:ext uri="{FF2B5EF4-FFF2-40B4-BE49-F238E27FC236}">
                <a16:creationId xmlns:a16="http://schemas.microsoft.com/office/drawing/2014/main" id="{09DC8052-0150-4546-B4FE-C776CE204F9D}"/>
              </a:ext>
            </a:extLst>
          </p:cNvPr>
          <p:cNvSpPr/>
          <p:nvPr/>
        </p:nvSpPr>
        <p:spPr>
          <a:xfrm>
            <a:off x="5828351" y="3106057"/>
            <a:ext cx="1429700" cy="856342"/>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685800">
              <a:defRPr/>
            </a:pPr>
            <a:endParaRPr lang="en-US" sz="1350" dirty="0">
              <a:solidFill>
                <a:schemeClr val="accent2"/>
              </a:solidFill>
              <a:cs typeface="Helvetica Neue"/>
            </a:endParaRPr>
          </a:p>
        </p:txBody>
      </p:sp>
      <p:sp>
        <p:nvSpPr>
          <p:cNvPr id="10" name="TextBox 32">
            <a:extLst>
              <a:ext uri="{FF2B5EF4-FFF2-40B4-BE49-F238E27FC236}">
                <a16:creationId xmlns:a16="http://schemas.microsoft.com/office/drawing/2014/main" id="{63073F9B-D5B9-354B-9884-8BE9C39A766A}"/>
              </a:ext>
            </a:extLst>
          </p:cNvPr>
          <p:cNvSpPr txBox="1">
            <a:spLocks noChangeArrowheads="1"/>
          </p:cNvSpPr>
          <p:nvPr/>
        </p:nvSpPr>
        <p:spPr bwMode="auto">
          <a:xfrm>
            <a:off x="36892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2</a:t>
            </a:r>
          </a:p>
        </p:txBody>
      </p:sp>
      <p:sp>
        <p:nvSpPr>
          <p:cNvPr id="11" name="TextBox 32">
            <a:extLst>
              <a:ext uri="{FF2B5EF4-FFF2-40B4-BE49-F238E27FC236}">
                <a16:creationId xmlns:a16="http://schemas.microsoft.com/office/drawing/2014/main" id="{E196BED0-5D0B-C844-A13C-51B131A734E7}"/>
              </a:ext>
            </a:extLst>
          </p:cNvPr>
          <p:cNvSpPr txBox="1">
            <a:spLocks noChangeArrowheads="1"/>
          </p:cNvSpPr>
          <p:nvPr/>
        </p:nvSpPr>
        <p:spPr bwMode="auto">
          <a:xfrm>
            <a:off x="5660444" y="4094196"/>
            <a:ext cx="1765512" cy="430887"/>
          </a:xfrm>
          <a:prstGeom prst="rect">
            <a:avLst/>
          </a:prstGeom>
          <a:noFill/>
          <a:ln w="9525">
            <a:noFill/>
            <a:miter lim="800000"/>
            <a:headEnd/>
            <a:tailEnd/>
          </a:ln>
        </p:spPr>
        <p:txBody>
          <a:bodyPr wrap="square">
            <a:spAutoFit/>
          </a:bodyPr>
          <a:lstStyle/>
          <a:p>
            <a:pPr algn="ctr" defTabSz="685800"/>
            <a:r>
              <a:rPr lang="en-US" sz="1100" dirty="0">
                <a:solidFill>
                  <a:schemeClr val="bg1"/>
                </a:solidFill>
                <a:ea typeface="Verdana" pitchFamily="34" charset="0"/>
                <a:cs typeface="Helvetica Neue"/>
              </a:rPr>
              <a:t>Availability </a:t>
            </a:r>
          </a:p>
          <a:p>
            <a:pPr algn="ctr" defTabSz="685800"/>
            <a:r>
              <a:rPr lang="en-US" sz="1100" dirty="0">
                <a:solidFill>
                  <a:schemeClr val="bg1"/>
                </a:solidFill>
                <a:ea typeface="Verdana" pitchFamily="34" charset="0"/>
                <a:cs typeface="Helvetica Neue"/>
              </a:rPr>
              <a:t>Zone 3</a:t>
            </a:r>
          </a:p>
        </p:txBody>
      </p:sp>
      <p:pic>
        <p:nvPicPr>
          <p:cNvPr id="12" name="Picture 11">
            <a:extLst>
              <a:ext uri="{FF2B5EF4-FFF2-40B4-BE49-F238E27FC236}">
                <a16:creationId xmlns:a16="http://schemas.microsoft.com/office/drawing/2014/main" id="{2D748A9F-BA6F-2A47-8918-32B413FCA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508" y="3348669"/>
            <a:ext cx="408586" cy="431285"/>
          </a:xfrm>
          <a:prstGeom prst="rect">
            <a:avLst/>
          </a:prstGeom>
        </p:spPr>
      </p:pic>
      <p:pic>
        <p:nvPicPr>
          <p:cNvPr id="13" name="Picture 12">
            <a:extLst>
              <a:ext uri="{FF2B5EF4-FFF2-40B4-BE49-F238E27FC236}">
                <a16:creationId xmlns:a16="http://schemas.microsoft.com/office/drawing/2014/main" id="{CDB89E79-F04D-744C-B538-6B902EAD4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7707" y="3348669"/>
            <a:ext cx="408586" cy="431285"/>
          </a:xfrm>
          <a:prstGeom prst="rect">
            <a:avLst/>
          </a:prstGeom>
        </p:spPr>
      </p:pic>
      <p:pic>
        <p:nvPicPr>
          <p:cNvPr id="14" name="Picture 13">
            <a:extLst>
              <a:ext uri="{FF2B5EF4-FFF2-40B4-BE49-F238E27FC236}">
                <a16:creationId xmlns:a16="http://schemas.microsoft.com/office/drawing/2014/main" id="{FE506CFA-54B6-BA4B-8397-BF19CE0AA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907" y="3348669"/>
            <a:ext cx="408586" cy="431285"/>
          </a:xfrm>
          <a:prstGeom prst="rect">
            <a:avLst/>
          </a:prstGeom>
        </p:spPr>
      </p:pic>
      <p:grpSp>
        <p:nvGrpSpPr>
          <p:cNvPr id="15" name="Group 14">
            <a:extLst>
              <a:ext uri="{FF2B5EF4-FFF2-40B4-BE49-F238E27FC236}">
                <a16:creationId xmlns:a16="http://schemas.microsoft.com/office/drawing/2014/main" id="{60CDC92F-9492-F948-9236-3558AA996E5C}"/>
              </a:ext>
            </a:extLst>
          </p:cNvPr>
          <p:cNvGrpSpPr/>
          <p:nvPr/>
        </p:nvGrpSpPr>
        <p:grpSpPr>
          <a:xfrm>
            <a:off x="3879395" y="1037430"/>
            <a:ext cx="1385210" cy="904235"/>
            <a:chOff x="3879395" y="1037430"/>
            <a:chExt cx="1385210" cy="904235"/>
          </a:xfrm>
        </p:grpSpPr>
        <p:pic>
          <p:nvPicPr>
            <p:cNvPr id="16" name="Picture 15">
              <a:extLst>
                <a:ext uri="{FF2B5EF4-FFF2-40B4-BE49-F238E27FC236}">
                  <a16:creationId xmlns:a16="http://schemas.microsoft.com/office/drawing/2014/main" id="{C292D02C-3DD7-D34A-A944-65071789E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7" name="Rectangle 16">
              <a:extLst>
                <a:ext uri="{FF2B5EF4-FFF2-40B4-BE49-F238E27FC236}">
                  <a16:creationId xmlns:a16="http://schemas.microsoft.com/office/drawing/2014/main" id="{4C1294DB-E6DC-2C4C-88EF-88283C2666FB}"/>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8" name="Group 4">
              <a:extLst>
                <a:ext uri="{FF2B5EF4-FFF2-40B4-BE49-F238E27FC236}">
                  <a16:creationId xmlns:a16="http://schemas.microsoft.com/office/drawing/2014/main" id="{EE8B8BF4-FBAE-7A49-9477-4C28979451E1}"/>
                </a:ext>
              </a:extLst>
            </p:cNvPr>
            <p:cNvGrpSpPr>
              <a:grpSpLocks noChangeAspect="1"/>
            </p:cNvGrpSpPr>
            <p:nvPr/>
          </p:nvGrpSpPr>
          <p:grpSpPr bwMode="auto">
            <a:xfrm>
              <a:off x="4166098" y="1353702"/>
              <a:ext cx="754654" cy="454958"/>
              <a:chOff x="2671" y="1494"/>
              <a:chExt cx="418" cy="252"/>
            </a:xfrm>
          </p:grpSpPr>
          <p:sp>
            <p:nvSpPr>
              <p:cNvPr id="19" name="AutoShape 3">
                <a:extLst>
                  <a:ext uri="{FF2B5EF4-FFF2-40B4-BE49-F238E27FC236}">
                    <a16:creationId xmlns:a16="http://schemas.microsoft.com/office/drawing/2014/main" id="{7550B908-9CED-E947-AB31-817049AA2D49}"/>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0F7611F2-C1BF-F443-AFF0-B15D30D84DBB}"/>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5C6C3379-8B4A-E646-8532-3929D1DE9BF8}"/>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D8E2015B-C51B-F64E-99BC-C22F8DB8AFC7}"/>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a:extLst>
                  <a:ext uri="{FF2B5EF4-FFF2-40B4-BE49-F238E27FC236}">
                    <a16:creationId xmlns:a16="http://schemas.microsoft.com/office/drawing/2014/main" id="{65D29714-64B7-3C4C-953C-BCB5A036C46D}"/>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a:extLst>
                  <a:ext uri="{FF2B5EF4-FFF2-40B4-BE49-F238E27FC236}">
                    <a16:creationId xmlns:a16="http://schemas.microsoft.com/office/drawing/2014/main" id="{459864D5-3075-7343-AED7-0ABC510EF7B7}"/>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a:extLst>
                  <a:ext uri="{FF2B5EF4-FFF2-40B4-BE49-F238E27FC236}">
                    <a16:creationId xmlns:a16="http://schemas.microsoft.com/office/drawing/2014/main" id="{6006C237-2DD7-E84E-B3DE-81F080644D2A}"/>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a:extLst>
                  <a:ext uri="{FF2B5EF4-FFF2-40B4-BE49-F238E27FC236}">
                    <a16:creationId xmlns:a16="http://schemas.microsoft.com/office/drawing/2014/main" id="{6D0D1B9F-CBBE-854B-8F8C-14D09904BED5}"/>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27" name="Connector: Elbow 9">
            <a:extLst>
              <a:ext uri="{FF2B5EF4-FFF2-40B4-BE49-F238E27FC236}">
                <a16:creationId xmlns:a16="http://schemas.microsoft.com/office/drawing/2014/main" id="{9A01669D-4234-1640-8179-670694A40085}"/>
              </a:ext>
            </a:extLst>
          </p:cNvPr>
          <p:cNvCxnSpPr>
            <a:cxnSpLocks/>
            <a:stCxn id="7" idx="0"/>
          </p:cNvCxnSpPr>
          <p:nvPr/>
        </p:nvCxnSpPr>
        <p:spPr>
          <a:xfrm rot="5400000" flipH="1" flipV="1">
            <a:off x="3050154" y="1863338"/>
            <a:ext cx="793366" cy="1692073"/>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28" name="Straight Arrow Connector 27">
            <a:extLst>
              <a:ext uri="{FF2B5EF4-FFF2-40B4-BE49-F238E27FC236}">
                <a16:creationId xmlns:a16="http://schemas.microsoft.com/office/drawing/2014/main" id="{B679289D-A1C9-2343-8E39-09156A7B720E}"/>
              </a:ext>
            </a:extLst>
          </p:cNvPr>
          <p:cNvCxnSpPr>
            <a:cxnSpLocks/>
            <a:stCxn id="8" idx="0"/>
          </p:cNvCxnSpPr>
          <p:nvPr/>
        </p:nvCxnSpPr>
        <p:spPr>
          <a:xfrm flipV="1">
            <a:off x="4572000" y="2312691"/>
            <a:ext cx="0" cy="79336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29" name="Connector: Elbow 70">
            <a:extLst>
              <a:ext uri="{FF2B5EF4-FFF2-40B4-BE49-F238E27FC236}">
                <a16:creationId xmlns:a16="http://schemas.microsoft.com/office/drawing/2014/main" id="{591E6199-9FE0-1B49-A55D-5084DCBEC75D}"/>
              </a:ext>
            </a:extLst>
          </p:cNvPr>
          <p:cNvCxnSpPr>
            <a:cxnSpLocks/>
            <a:stCxn id="9" idx="0"/>
          </p:cNvCxnSpPr>
          <p:nvPr/>
        </p:nvCxnSpPr>
        <p:spPr>
          <a:xfrm rot="16200000" flipV="1">
            <a:off x="5300481" y="1863336"/>
            <a:ext cx="793366" cy="1692075"/>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30" name="Straight Arrow Connector 29">
            <a:extLst>
              <a:ext uri="{FF2B5EF4-FFF2-40B4-BE49-F238E27FC236}">
                <a16:creationId xmlns:a16="http://schemas.microsoft.com/office/drawing/2014/main" id="{5F5978CF-9E0F-CC4D-AEE1-67551D6DBF6A}"/>
              </a:ext>
            </a:extLst>
          </p:cNvPr>
          <p:cNvCxnSpPr>
            <a:cxnSpLocks/>
          </p:cNvCxnSpPr>
          <p:nvPr/>
        </p:nvCxnSpPr>
        <p:spPr>
          <a:xfrm flipV="1">
            <a:off x="2637952" y="1456351"/>
            <a:ext cx="1029131"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1" name="TextBox 30">
            <a:extLst>
              <a:ext uri="{FF2B5EF4-FFF2-40B4-BE49-F238E27FC236}">
                <a16:creationId xmlns:a16="http://schemas.microsoft.com/office/drawing/2014/main" id="{E7BAE93A-494F-FA4C-8915-2F63558A7454}"/>
              </a:ext>
            </a:extLst>
          </p:cNvPr>
          <p:cNvSpPr txBox="1"/>
          <p:nvPr/>
        </p:nvSpPr>
        <p:spPr>
          <a:xfrm>
            <a:off x="1504780" y="1988138"/>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32" name="Group 31">
            <a:extLst>
              <a:ext uri="{FF2B5EF4-FFF2-40B4-BE49-F238E27FC236}">
                <a16:creationId xmlns:a16="http://schemas.microsoft.com/office/drawing/2014/main" id="{7487C7CE-4D7D-194B-866A-5A204E3D9893}"/>
              </a:ext>
            </a:extLst>
          </p:cNvPr>
          <p:cNvGrpSpPr/>
          <p:nvPr/>
        </p:nvGrpSpPr>
        <p:grpSpPr>
          <a:xfrm>
            <a:off x="1487837" y="1025290"/>
            <a:ext cx="1148310" cy="859736"/>
            <a:chOff x="4716548" y="461654"/>
            <a:chExt cx="1748794" cy="1309318"/>
          </a:xfrm>
        </p:grpSpPr>
        <p:grpSp>
          <p:nvGrpSpPr>
            <p:cNvPr id="33" name="Group 32">
              <a:extLst>
                <a:ext uri="{FF2B5EF4-FFF2-40B4-BE49-F238E27FC236}">
                  <a16:creationId xmlns:a16="http://schemas.microsoft.com/office/drawing/2014/main" id="{C8D58C9C-7336-F449-A1B1-012F831EE59A}"/>
                </a:ext>
              </a:extLst>
            </p:cNvPr>
            <p:cNvGrpSpPr/>
            <p:nvPr/>
          </p:nvGrpSpPr>
          <p:grpSpPr>
            <a:xfrm>
              <a:off x="4716548" y="461654"/>
              <a:ext cx="1748794" cy="1309318"/>
              <a:chOff x="4716548" y="461654"/>
              <a:chExt cx="1748794" cy="1309318"/>
            </a:xfrm>
          </p:grpSpPr>
          <p:sp>
            <p:nvSpPr>
              <p:cNvPr id="39" name="Rectangle: Rounded Corners 72">
                <a:extLst>
                  <a:ext uri="{FF2B5EF4-FFF2-40B4-BE49-F238E27FC236}">
                    <a16:creationId xmlns:a16="http://schemas.microsoft.com/office/drawing/2014/main" id="{C5B9A828-446A-A540-8071-24C3A2CC9E98}"/>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0" name="Rectangle: Rounded Corners 75">
                <a:extLst>
                  <a:ext uri="{FF2B5EF4-FFF2-40B4-BE49-F238E27FC236}">
                    <a16:creationId xmlns:a16="http://schemas.microsoft.com/office/drawing/2014/main" id="{8206788E-AEEB-134A-9B3F-2504B70E66E3}"/>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04CAD9BB-C2C0-324C-A755-42FBFD1F9F63}"/>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3CDD19F8-D6ED-C94A-BD96-BB8431CED5AF}"/>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cxnSp>
          <p:nvCxnSpPr>
            <p:cNvPr id="34" name="Straight Connector 33">
              <a:extLst>
                <a:ext uri="{FF2B5EF4-FFF2-40B4-BE49-F238E27FC236}">
                  <a16:creationId xmlns:a16="http://schemas.microsoft.com/office/drawing/2014/main" id="{5E7A0B82-5912-2A4F-8729-73FDB77DA65E}"/>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35" name="Group 34">
              <a:extLst>
                <a:ext uri="{FF2B5EF4-FFF2-40B4-BE49-F238E27FC236}">
                  <a16:creationId xmlns:a16="http://schemas.microsoft.com/office/drawing/2014/main" id="{DF551C30-AE60-9144-8441-7D972B870987}"/>
                </a:ext>
              </a:extLst>
            </p:cNvPr>
            <p:cNvGrpSpPr/>
            <p:nvPr/>
          </p:nvGrpSpPr>
          <p:grpSpPr>
            <a:xfrm>
              <a:off x="6175612" y="551425"/>
              <a:ext cx="183714" cy="36577"/>
              <a:chOff x="6175612" y="544281"/>
              <a:chExt cx="183714" cy="36577"/>
            </a:xfrm>
          </p:grpSpPr>
          <p:sp>
            <p:nvSpPr>
              <p:cNvPr id="36" name="Oval 35">
                <a:extLst>
                  <a:ext uri="{FF2B5EF4-FFF2-40B4-BE49-F238E27FC236}">
                    <a16:creationId xmlns:a16="http://schemas.microsoft.com/office/drawing/2014/main" id="{B1A5880D-5946-7647-8E16-30D1E376A451}"/>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37" name="Oval 36">
                <a:extLst>
                  <a:ext uri="{FF2B5EF4-FFF2-40B4-BE49-F238E27FC236}">
                    <a16:creationId xmlns:a16="http://schemas.microsoft.com/office/drawing/2014/main" id="{224B1DA4-03D9-C046-A445-84B4F8326933}"/>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38" name="Oval 37">
                <a:extLst>
                  <a:ext uri="{FF2B5EF4-FFF2-40B4-BE49-F238E27FC236}">
                    <a16:creationId xmlns:a16="http://schemas.microsoft.com/office/drawing/2014/main" id="{BE7B8753-6124-F143-A8D5-71FD02FD7E2C}"/>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grpSp>
    </p:spTree>
    <p:extLst>
      <p:ext uri="{BB962C8B-B14F-4D97-AF65-F5344CB8AC3E}">
        <p14:creationId xmlns:p14="http://schemas.microsoft.com/office/powerpoint/2010/main" val="170182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0F7768-6DFB-8948-9B44-70998EA0C16D}"/>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a:t>EKS is Kubernetes Certified</a:t>
            </a:r>
            <a:endParaRPr lang="en-US" dirty="0"/>
          </a:p>
        </p:txBody>
      </p:sp>
      <p:pic>
        <p:nvPicPr>
          <p:cNvPr id="3" name="Content Placeholder 2">
            <a:extLst>
              <a:ext uri="{FF2B5EF4-FFF2-40B4-BE49-F238E27FC236}">
                <a16:creationId xmlns:a16="http://schemas.microsoft.com/office/drawing/2014/main" id="{D22B9DD7-C491-7F42-8BD4-B2177B950968}"/>
              </a:ext>
            </a:extLst>
          </p:cNvPr>
          <p:cNvPicPr>
            <a:picLocks noChangeAspect="1"/>
          </p:cNvPicPr>
          <p:nvPr/>
        </p:nvPicPr>
        <p:blipFill>
          <a:blip r:embed="rId2"/>
          <a:stretch>
            <a:fillRect/>
          </a:stretch>
        </p:blipFill>
        <p:spPr>
          <a:xfrm>
            <a:off x="3266206" y="981986"/>
            <a:ext cx="2601243" cy="3507600"/>
          </a:xfrm>
          <a:prstGeom prst="rect">
            <a:avLst/>
          </a:prstGeom>
        </p:spPr>
      </p:pic>
    </p:spTree>
    <p:extLst>
      <p:ext uri="{BB962C8B-B14F-4D97-AF65-F5344CB8AC3E}">
        <p14:creationId xmlns:p14="http://schemas.microsoft.com/office/powerpoint/2010/main" val="916809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7CEEB60-1187-8647-8442-60A60FCDC274}"/>
              </a:ext>
            </a:extLst>
          </p:cNvPr>
          <p:cNvSpPr txBox="1">
            <a:spLocks/>
          </p:cNvSpPr>
          <p:nvPr/>
        </p:nvSpPr>
        <p:spPr>
          <a:xfrm>
            <a:off x="336789" y="174205"/>
            <a:ext cx="8460078" cy="545741"/>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a:t>Kubernetes Conformance</a:t>
            </a:r>
            <a:endParaRPr lang="en-US" dirty="0"/>
          </a:p>
        </p:txBody>
      </p:sp>
      <p:sp>
        <p:nvSpPr>
          <p:cNvPr id="3" name="Content Placeholder 4">
            <a:extLst>
              <a:ext uri="{FF2B5EF4-FFF2-40B4-BE49-F238E27FC236}">
                <a16:creationId xmlns:a16="http://schemas.microsoft.com/office/drawing/2014/main" id="{9388B0AE-72B8-F042-A08E-DD1DCFABB6E8}"/>
              </a:ext>
            </a:extLst>
          </p:cNvPr>
          <p:cNvSpPr txBox="1">
            <a:spLocks/>
          </p:cNvSpPr>
          <p:nvPr/>
        </p:nvSpPr>
        <p:spPr>
          <a:xfrm>
            <a:off x="342041" y="1100264"/>
            <a:ext cx="8454826" cy="2647345"/>
          </a:xfrm>
          <a:prstGeom prst="rect">
            <a:avLst/>
          </a:prstGeom>
        </p:spPr>
        <p:txBody>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AutoNum type="arabicPeriod"/>
            </a:pPr>
            <a:r>
              <a:rPr lang="en-US" sz="2800"/>
              <a:t>Guaranteed Portability and Interoperability</a:t>
            </a:r>
          </a:p>
          <a:p>
            <a:pPr marL="457200" indent="-457200">
              <a:buFontTx/>
              <a:buAutoNum type="arabicPeriod"/>
            </a:pPr>
            <a:r>
              <a:rPr lang="en-US" sz="2800"/>
              <a:t>Timely Updates</a:t>
            </a:r>
          </a:p>
          <a:p>
            <a:pPr marL="457200" indent="-457200">
              <a:buFontTx/>
              <a:buAutoNum type="arabicPeriod"/>
            </a:pPr>
            <a:r>
              <a:rPr lang="en-US" sz="2800"/>
              <a:t>Confirmability</a:t>
            </a:r>
            <a:endParaRPr lang="en-US" sz="2800" dirty="0"/>
          </a:p>
        </p:txBody>
      </p:sp>
    </p:spTree>
    <p:extLst>
      <p:ext uri="{BB962C8B-B14F-4D97-AF65-F5344CB8AC3E}">
        <p14:creationId xmlns:p14="http://schemas.microsoft.com/office/powerpoint/2010/main" val="58946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Why Containers?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Speed</a:t>
            </a:r>
          </a:p>
          <a:p>
            <a:pPr marL="342900" indent="-342900">
              <a:buFont typeface="Arial" panose="020B0604020202020204" pitchFamily="34" charset="0"/>
              <a:buChar char="•"/>
            </a:pPr>
            <a:r>
              <a:rPr lang="en-US" dirty="0"/>
              <a:t>Efficiency</a:t>
            </a:r>
          </a:p>
          <a:p>
            <a:pPr marL="342900" indent="-342900">
              <a:buFont typeface="Arial" panose="020B0604020202020204" pitchFamily="34" charset="0"/>
              <a:buChar char="•"/>
            </a:pPr>
            <a:r>
              <a:rPr lang="en-US" dirty="0"/>
              <a:t>Easier packaging</a:t>
            </a:r>
          </a:p>
          <a:p>
            <a:pPr marL="342900" indent="-342900">
              <a:buFont typeface="Arial" panose="020B0604020202020204" pitchFamily="34" charset="0"/>
              <a:buChar char="•"/>
            </a:pPr>
            <a:r>
              <a:rPr lang="en-US" dirty="0"/>
              <a:t>Less risky deployments</a:t>
            </a:r>
          </a:p>
          <a:p>
            <a:pPr marL="342900" indent="-342900">
              <a:buFont typeface="Arial" panose="020B0604020202020204" pitchFamily="34" charset="0"/>
              <a:buChar char="•"/>
            </a:pPr>
            <a:r>
              <a:rPr lang="en-US" dirty="0"/>
              <a:t>Better Development experience</a:t>
            </a:r>
          </a:p>
          <a:p>
            <a:pPr marL="342900" indent="-342900">
              <a:buFont typeface="Arial" panose="020B0604020202020204" pitchFamily="34" charset="0"/>
              <a:buChar char="•"/>
            </a:pPr>
            <a:r>
              <a:rPr lang="en-US" dirty="0"/>
              <a:t>Microservices</a:t>
            </a:r>
          </a:p>
        </p:txBody>
      </p:sp>
      <p:pic>
        <p:nvPicPr>
          <p:cNvPr id="5" name="Picture 4">
            <a:extLst>
              <a:ext uri="{FF2B5EF4-FFF2-40B4-BE49-F238E27FC236}">
                <a16:creationId xmlns:a16="http://schemas.microsoft.com/office/drawing/2014/main" id="{FF68973B-6991-084C-A337-AB479C98501F}"/>
              </a:ext>
            </a:extLst>
          </p:cNvPr>
          <p:cNvPicPr>
            <a:picLocks noChangeAspect="1"/>
          </p:cNvPicPr>
          <p:nvPr/>
        </p:nvPicPr>
        <p:blipFill>
          <a:blip r:embed="rId3"/>
          <a:stretch>
            <a:fillRect/>
          </a:stretch>
        </p:blipFill>
        <p:spPr>
          <a:xfrm>
            <a:off x="4196595" y="1132162"/>
            <a:ext cx="4311992" cy="2647947"/>
          </a:xfrm>
          <a:prstGeom prst="rect">
            <a:avLst/>
          </a:prstGeom>
        </p:spPr>
      </p:pic>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4"/>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42742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0563A83-2A76-C245-8DD6-1459768BC236}"/>
              </a:ext>
            </a:extLst>
          </p:cNvPr>
          <p:cNvGrpSpPr/>
          <p:nvPr/>
        </p:nvGrpSpPr>
        <p:grpSpPr>
          <a:xfrm>
            <a:off x="6988647" y="1209195"/>
            <a:ext cx="1140098" cy="1295531"/>
            <a:chOff x="1350654" y="1212487"/>
            <a:chExt cx="1520130" cy="1727375"/>
          </a:xfrm>
        </p:grpSpPr>
        <p:sp>
          <p:nvSpPr>
            <p:cNvPr id="3" name="Rectangle 2">
              <a:extLst>
                <a:ext uri="{FF2B5EF4-FFF2-40B4-BE49-F238E27FC236}">
                  <a16:creationId xmlns:a16="http://schemas.microsoft.com/office/drawing/2014/main" id="{7366ADE1-02F7-0B44-B05A-319D0141390A}"/>
                </a:ext>
              </a:extLst>
            </p:cNvPr>
            <p:cNvSpPr/>
            <p:nvPr/>
          </p:nvSpPr>
          <p:spPr>
            <a:xfrm>
              <a:off x="1350654" y="1419732"/>
              <a:ext cx="1520130" cy="1520130"/>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4" name="Rectangle 3">
              <a:extLst>
                <a:ext uri="{FF2B5EF4-FFF2-40B4-BE49-F238E27FC236}">
                  <a16:creationId xmlns:a16="http://schemas.microsoft.com/office/drawing/2014/main" id="{ADC9A150-2805-B443-BF21-CAC9E551069D}"/>
                </a:ext>
              </a:extLst>
            </p:cNvPr>
            <p:cNvSpPr/>
            <p:nvPr/>
          </p:nvSpPr>
          <p:spPr>
            <a:xfrm>
              <a:off x="1597462" y="1212487"/>
              <a:ext cx="1026515" cy="365882"/>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350" dirty="0">
                  <a:solidFill>
                    <a:srgbClr val="FFFFFF"/>
                  </a:solidFill>
                  <a:latin typeface="Amazon Ember"/>
                </a:rPr>
                <a:t>API</a:t>
              </a:r>
            </a:p>
          </p:txBody>
        </p:sp>
      </p:grpSp>
      <p:grpSp>
        <p:nvGrpSpPr>
          <p:cNvPr id="5" name="Group 4">
            <a:extLst>
              <a:ext uri="{FF2B5EF4-FFF2-40B4-BE49-F238E27FC236}">
                <a16:creationId xmlns:a16="http://schemas.microsoft.com/office/drawing/2014/main" id="{508F4A7B-3C9E-104B-B3A0-DB40AB1EAD08}"/>
              </a:ext>
            </a:extLst>
          </p:cNvPr>
          <p:cNvGrpSpPr/>
          <p:nvPr/>
        </p:nvGrpSpPr>
        <p:grpSpPr>
          <a:xfrm>
            <a:off x="4990609" y="1209494"/>
            <a:ext cx="1140098" cy="1295531"/>
            <a:chOff x="1350654" y="1212487"/>
            <a:chExt cx="1520130" cy="1727375"/>
          </a:xfrm>
        </p:grpSpPr>
        <p:sp>
          <p:nvSpPr>
            <p:cNvPr id="6" name="Rectangle 5">
              <a:extLst>
                <a:ext uri="{FF2B5EF4-FFF2-40B4-BE49-F238E27FC236}">
                  <a16:creationId xmlns:a16="http://schemas.microsoft.com/office/drawing/2014/main" id="{B05948FF-9BE9-5540-9FF9-E19DCCDEDFFF}"/>
                </a:ext>
              </a:extLst>
            </p:cNvPr>
            <p:cNvSpPr/>
            <p:nvPr/>
          </p:nvSpPr>
          <p:spPr>
            <a:xfrm>
              <a:off x="1350654" y="1419732"/>
              <a:ext cx="1520130" cy="1520130"/>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7" name="Rectangle 6">
              <a:extLst>
                <a:ext uri="{FF2B5EF4-FFF2-40B4-BE49-F238E27FC236}">
                  <a16:creationId xmlns:a16="http://schemas.microsoft.com/office/drawing/2014/main" id="{D1B480D1-301D-B24E-952D-5804910B0BDD}"/>
                </a:ext>
              </a:extLst>
            </p:cNvPr>
            <p:cNvSpPr/>
            <p:nvPr/>
          </p:nvSpPr>
          <p:spPr>
            <a:xfrm>
              <a:off x="1597462" y="1212487"/>
              <a:ext cx="1026515" cy="365882"/>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350" dirty="0">
                  <a:solidFill>
                    <a:srgbClr val="FFFFFF"/>
                  </a:solidFill>
                  <a:latin typeface="Amazon Ember"/>
                </a:rPr>
                <a:t>API</a:t>
              </a:r>
            </a:p>
          </p:txBody>
        </p:sp>
      </p:grpSp>
      <p:grpSp>
        <p:nvGrpSpPr>
          <p:cNvPr id="8" name="Group 7">
            <a:extLst>
              <a:ext uri="{FF2B5EF4-FFF2-40B4-BE49-F238E27FC236}">
                <a16:creationId xmlns:a16="http://schemas.microsoft.com/office/drawing/2014/main" id="{89637D1F-7600-2E43-BE3F-E28CF6EDF83C}"/>
              </a:ext>
            </a:extLst>
          </p:cNvPr>
          <p:cNvGrpSpPr/>
          <p:nvPr/>
        </p:nvGrpSpPr>
        <p:grpSpPr>
          <a:xfrm>
            <a:off x="2999479" y="1209793"/>
            <a:ext cx="1140098" cy="1295531"/>
            <a:chOff x="1350654" y="1212487"/>
            <a:chExt cx="1520130" cy="1727375"/>
          </a:xfrm>
        </p:grpSpPr>
        <p:sp>
          <p:nvSpPr>
            <p:cNvPr id="9" name="Rectangle 8">
              <a:extLst>
                <a:ext uri="{FF2B5EF4-FFF2-40B4-BE49-F238E27FC236}">
                  <a16:creationId xmlns:a16="http://schemas.microsoft.com/office/drawing/2014/main" id="{1645DE33-9DAD-FA4B-9E25-E9CFDC91AA6C}"/>
                </a:ext>
              </a:extLst>
            </p:cNvPr>
            <p:cNvSpPr/>
            <p:nvPr/>
          </p:nvSpPr>
          <p:spPr>
            <a:xfrm>
              <a:off x="1350654" y="1419732"/>
              <a:ext cx="1520130" cy="1520130"/>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10" name="Rectangle 9">
              <a:extLst>
                <a:ext uri="{FF2B5EF4-FFF2-40B4-BE49-F238E27FC236}">
                  <a16:creationId xmlns:a16="http://schemas.microsoft.com/office/drawing/2014/main" id="{B9DA26ED-A612-BF48-AC83-9E0427AE9E8D}"/>
                </a:ext>
              </a:extLst>
            </p:cNvPr>
            <p:cNvSpPr/>
            <p:nvPr/>
          </p:nvSpPr>
          <p:spPr>
            <a:xfrm>
              <a:off x="1597462" y="1212487"/>
              <a:ext cx="1026515" cy="365882"/>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350" dirty="0">
                  <a:solidFill>
                    <a:srgbClr val="FFFFFF"/>
                  </a:solidFill>
                  <a:latin typeface="Amazon Ember"/>
                </a:rPr>
                <a:t>API</a:t>
              </a:r>
            </a:p>
          </p:txBody>
        </p:sp>
      </p:grpSp>
      <p:grpSp>
        <p:nvGrpSpPr>
          <p:cNvPr id="11" name="Group 10">
            <a:extLst>
              <a:ext uri="{FF2B5EF4-FFF2-40B4-BE49-F238E27FC236}">
                <a16:creationId xmlns:a16="http://schemas.microsoft.com/office/drawing/2014/main" id="{B6F9365F-8390-0E4C-8189-4B57C634E524}"/>
              </a:ext>
            </a:extLst>
          </p:cNvPr>
          <p:cNvGrpSpPr/>
          <p:nvPr/>
        </p:nvGrpSpPr>
        <p:grpSpPr>
          <a:xfrm>
            <a:off x="1015255" y="1210093"/>
            <a:ext cx="1140098" cy="1295531"/>
            <a:chOff x="1350654" y="1212487"/>
            <a:chExt cx="1520130" cy="1727375"/>
          </a:xfrm>
        </p:grpSpPr>
        <p:sp>
          <p:nvSpPr>
            <p:cNvPr id="12" name="Rectangle 11">
              <a:extLst>
                <a:ext uri="{FF2B5EF4-FFF2-40B4-BE49-F238E27FC236}">
                  <a16:creationId xmlns:a16="http://schemas.microsoft.com/office/drawing/2014/main" id="{FAF36655-387F-0A48-92FA-6CDD3BD63886}"/>
                </a:ext>
              </a:extLst>
            </p:cNvPr>
            <p:cNvSpPr/>
            <p:nvPr/>
          </p:nvSpPr>
          <p:spPr>
            <a:xfrm>
              <a:off x="1350654" y="1419732"/>
              <a:ext cx="1520130" cy="1520130"/>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13" name="Rectangle 12">
              <a:extLst>
                <a:ext uri="{FF2B5EF4-FFF2-40B4-BE49-F238E27FC236}">
                  <a16:creationId xmlns:a16="http://schemas.microsoft.com/office/drawing/2014/main" id="{8838DBCC-690E-0A45-A6AA-7A1DA4107B00}"/>
                </a:ext>
              </a:extLst>
            </p:cNvPr>
            <p:cNvSpPr/>
            <p:nvPr/>
          </p:nvSpPr>
          <p:spPr>
            <a:xfrm>
              <a:off x="1597462" y="1212487"/>
              <a:ext cx="1026515" cy="365882"/>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350" dirty="0">
                  <a:solidFill>
                    <a:srgbClr val="FFFFFF"/>
                  </a:solidFill>
                  <a:latin typeface="Amazon Ember"/>
                </a:rPr>
                <a:t>API</a:t>
              </a:r>
            </a:p>
          </p:txBody>
        </p:sp>
      </p:grpSp>
      <p:grpSp>
        <p:nvGrpSpPr>
          <p:cNvPr id="14" name="Group 13">
            <a:extLst>
              <a:ext uri="{FF2B5EF4-FFF2-40B4-BE49-F238E27FC236}">
                <a16:creationId xmlns:a16="http://schemas.microsoft.com/office/drawing/2014/main" id="{5DC97437-367B-9A4D-975B-6A490C2706E3}"/>
              </a:ext>
            </a:extLst>
          </p:cNvPr>
          <p:cNvGrpSpPr/>
          <p:nvPr/>
        </p:nvGrpSpPr>
        <p:grpSpPr>
          <a:xfrm>
            <a:off x="1144566" y="1617706"/>
            <a:ext cx="881477" cy="718892"/>
            <a:chOff x="2181720" y="2156345"/>
            <a:chExt cx="435237" cy="354959"/>
          </a:xfrm>
        </p:grpSpPr>
        <p:sp>
          <p:nvSpPr>
            <p:cNvPr id="15" name="Rectangle 14">
              <a:extLst>
                <a:ext uri="{FF2B5EF4-FFF2-40B4-BE49-F238E27FC236}">
                  <a16:creationId xmlns:a16="http://schemas.microsoft.com/office/drawing/2014/main" id="{D2F0EE33-9FEA-6A4C-B7DD-E522A0C0AFB8}"/>
                </a:ext>
              </a:extLst>
            </p:cNvPr>
            <p:cNvSpPr/>
            <p:nvPr/>
          </p:nvSpPr>
          <p:spPr>
            <a:xfrm>
              <a:off x="2181720" y="2156345"/>
              <a:ext cx="435237" cy="35495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16" name="Rectangle 15">
              <a:extLst>
                <a:ext uri="{FF2B5EF4-FFF2-40B4-BE49-F238E27FC236}">
                  <a16:creationId xmlns:a16="http://schemas.microsoft.com/office/drawing/2014/main" id="{8487CB6E-0E70-DB4D-9FD4-D266FB15BE25}"/>
                </a:ext>
              </a:extLst>
            </p:cNvPr>
            <p:cNvSpPr/>
            <p:nvPr/>
          </p:nvSpPr>
          <p:spPr>
            <a:xfrm>
              <a:off x="2214703" y="2199562"/>
              <a:ext cx="190716" cy="113733"/>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17" name="Rectangle 16">
              <a:extLst>
                <a:ext uri="{FF2B5EF4-FFF2-40B4-BE49-F238E27FC236}">
                  <a16:creationId xmlns:a16="http://schemas.microsoft.com/office/drawing/2014/main" id="{214DB038-C3A7-9040-8CA4-486E88F7B8F3}"/>
                </a:ext>
              </a:extLst>
            </p:cNvPr>
            <p:cNvSpPr/>
            <p:nvPr/>
          </p:nvSpPr>
          <p:spPr>
            <a:xfrm>
              <a:off x="2431930" y="2199562"/>
              <a:ext cx="147497" cy="113733"/>
            </a:xfrm>
            <a:prstGeom prst="rect">
              <a:avLst/>
            </a:prstGeom>
            <a:solidFill>
              <a:srgbClr val="FFFFFF"/>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18" name="Rectangle 17">
              <a:extLst>
                <a:ext uri="{FF2B5EF4-FFF2-40B4-BE49-F238E27FC236}">
                  <a16:creationId xmlns:a16="http://schemas.microsoft.com/office/drawing/2014/main" id="{E246FCBF-CFA1-EE4D-911C-B2823AAD2CDB}"/>
                </a:ext>
              </a:extLst>
            </p:cNvPr>
            <p:cNvSpPr/>
            <p:nvPr/>
          </p:nvSpPr>
          <p:spPr>
            <a:xfrm>
              <a:off x="2214703" y="2341726"/>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19" name="Rectangle 18">
              <a:extLst>
                <a:ext uri="{FF2B5EF4-FFF2-40B4-BE49-F238E27FC236}">
                  <a16:creationId xmlns:a16="http://schemas.microsoft.com/office/drawing/2014/main" id="{E54C2B39-D533-7243-97A6-DF254D7FBB80}"/>
                </a:ext>
              </a:extLst>
            </p:cNvPr>
            <p:cNvSpPr/>
            <p:nvPr/>
          </p:nvSpPr>
          <p:spPr>
            <a:xfrm>
              <a:off x="2214703" y="2419064"/>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grpSp>
      <p:grpSp>
        <p:nvGrpSpPr>
          <p:cNvPr id="20" name="Group 19">
            <a:extLst>
              <a:ext uri="{FF2B5EF4-FFF2-40B4-BE49-F238E27FC236}">
                <a16:creationId xmlns:a16="http://schemas.microsoft.com/office/drawing/2014/main" id="{6BBA963B-4B8E-1441-BDE7-0EEAFF9F2E1D}"/>
              </a:ext>
            </a:extLst>
          </p:cNvPr>
          <p:cNvGrpSpPr/>
          <p:nvPr/>
        </p:nvGrpSpPr>
        <p:grpSpPr>
          <a:xfrm>
            <a:off x="3135697" y="1617706"/>
            <a:ext cx="881477" cy="718892"/>
            <a:chOff x="2181720" y="2156345"/>
            <a:chExt cx="435237" cy="354959"/>
          </a:xfrm>
        </p:grpSpPr>
        <p:sp>
          <p:nvSpPr>
            <p:cNvPr id="21" name="Rectangle 20">
              <a:extLst>
                <a:ext uri="{FF2B5EF4-FFF2-40B4-BE49-F238E27FC236}">
                  <a16:creationId xmlns:a16="http://schemas.microsoft.com/office/drawing/2014/main" id="{F9A4945E-7182-F54F-B431-CD4BEAF56AA7}"/>
                </a:ext>
              </a:extLst>
            </p:cNvPr>
            <p:cNvSpPr/>
            <p:nvPr/>
          </p:nvSpPr>
          <p:spPr>
            <a:xfrm>
              <a:off x="2181720" y="2156345"/>
              <a:ext cx="435237" cy="35495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2" name="Rectangle 21">
              <a:extLst>
                <a:ext uri="{FF2B5EF4-FFF2-40B4-BE49-F238E27FC236}">
                  <a16:creationId xmlns:a16="http://schemas.microsoft.com/office/drawing/2014/main" id="{FC62CF05-2048-2145-B4D3-2EDFCA0FF01E}"/>
                </a:ext>
              </a:extLst>
            </p:cNvPr>
            <p:cNvSpPr/>
            <p:nvPr/>
          </p:nvSpPr>
          <p:spPr>
            <a:xfrm>
              <a:off x="2214703" y="2199562"/>
              <a:ext cx="190716" cy="113733"/>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3" name="Rectangle 22">
              <a:extLst>
                <a:ext uri="{FF2B5EF4-FFF2-40B4-BE49-F238E27FC236}">
                  <a16:creationId xmlns:a16="http://schemas.microsoft.com/office/drawing/2014/main" id="{2D77D315-7157-DC46-96C3-BBDC565F5A40}"/>
                </a:ext>
              </a:extLst>
            </p:cNvPr>
            <p:cNvSpPr/>
            <p:nvPr/>
          </p:nvSpPr>
          <p:spPr>
            <a:xfrm>
              <a:off x="2431930" y="2199562"/>
              <a:ext cx="147497" cy="113733"/>
            </a:xfrm>
            <a:prstGeom prst="rect">
              <a:avLst/>
            </a:prstGeom>
            <a:solidFill>
              <a:srgbClr val="FFFFFF"/>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4" name="Rectangle 23">
              <a:extLst>
                <a:ext uri="{FF2B5EF4-FFF2-40B4-BE49-F238E27FC236}">
                  <a16:creationId xmlns:a16="http://schemas.microsoft.com/office/drawing/2014/main" id="{308BBC70-C051-E44F-AD0B-5291B9CDD69A}"/>
                </a:ext>
              </a:extLst>
            </p:cNvPr>
            <p:cNvSpPr/>
            <p:nvPr/>
          </p:nvSpPr>
          <p:spPr>
            <a:xfrm>
              <a:off x="2214703" y="2341726"/>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5" name="Rectangle 24">
              <a:extLst>
                <a:ext uri="{FF2B5EF4-FFF2-40B4-BE49-F238E27FC236}">
                  <a16:creationId xmlns:a16="http://schemas.microsoft.com/office/drawing/2014/main" id="{F7A73913-AC90-7546-9C07-56545D6F55CD}"/>
                </a:ext>
              </a:extLst>
            </p:cNvPr>
            <p:cNvSpPr/>
            <p:nvPr/>
          </p:nvSpPr>
          <p:spPr>
            <a:xfrm>
              <a:off x="2214703" y="2419064"/>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grpSp>
      <p:grpSp>
        <p:nvGrpSpPr>
          <p:cNvPr id="26" name="Group 25">
            <a:extLst>
              <a:ext uri="{FF2B5EF4-FFF2-40B4-BE49-F238E27FC236}">
                <a16:creationId xmlns:a16="http://schemas.microsoft.com/office/drawing/2014/main" id="{8A5D9D1F-AB1C-FC47-9175-92DFF50C96CD}"/>
              </a:ext>
            </a:extLst>
          </p:cNvPr>
          <p:cNvGrpSpPr/>
          <p:nvPr/>
        </p:nvGrpSpPr>
        <p:grpSpPr>
          <a:xfrm>
            <a:off x="7117957" y="1617706"/>
            <a:ext cx="881477" cy="718892"/>
            <a:chOff x="2181720" y="2156345"/>
            <a:chExt cx="435237" cy="354959"/>
          </a:xfrm>
        </p:grpSpPr>
        <p:sp>
          <p:nvSpPr>
            <p:cNvPr id="27" name="Rectangle 26">
              <a:extLst>
                <a:ext uri="{FF2B5EF4-FFF2-40B4-BE49-F238E27FC236}">
                  <a16:creationId xmlns:a16="http://schemas.microsoft.com/office/drawing/2014/main" id="{342CAADC-A691-A949-AC0A-22BBE8BF2474}"/>
                </a:ext>
              </a:extLst>
            </p:cNvPr>
            <p:cNvSpPr/>
            <p:nvPr/>
          </p:nvSpPr>
          <p:spPr>
            <a:xfrm>
              <a:off x="2181720" y="2156345"/>
              <a:ext cx="435237" cy="35495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8" name="Rectangle 27">
              <a:extLst>
                <a:ext uri="{FF2B5EF4-FFF2-40B4-BE49-F238E27FC236}">
                  <a16:creationId xmlns:a16="http://schemas.microsoft.com/office/drawing/2014/main" id="{2B38FA0D-2B25-174A-BFEE-2DA77DE1F225}"/>
                </a:ext>
              </a:extLst>
            </p:cNvPr>
            <p:cNvSpPr/>
            <p:nvPr/>
          </p:nvSpPr>
          <p:spPr>
            <a:xfrm>
              <a:off x="2214703" y="2199562"/>
              <a:ext cx="190716" cy="113733"/>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29" name="Rectangle 28">
              <a:extLst>
                <a:ext uri="{FF2B5EF4-FFF2-40B4-BE49-F238E27FC236}">
                  <a16:creationId xmlns:a16="http://schemas.microsoft.com/office/drawing/2014/main" id="{C660839F-EC37-B541-8417-253B66064AA5}"/>
                </a:ext>
              </a:extLst>
            </p:cNvPr>
            <p:cNvSpPr/>
            <p:nvPr/>
          </p:nvSpPr>
          <p:spPr>
            <a:xfrm>
              <a:off x="2431930" y="2199562"/>
              <a:ext cx="147497" cy="113733"/>
            </a:xfrm>
            <a:prstGeom prst="rect">
              <a:avLst/>
            </a:prstGeom>
            <a:solidFill>
              <a:srgbClr val="FFFFFF"/>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0" name="Rectangle 29">
              <a:extLst>
                <a:ext uri="{FF2B5EF4-FFF2-40B4-BE49-F238E27FC236}">
                  <a16:creationId xmlns:a16="http://schemas.microsoft.com/office/drawing/2014/main" id="{867E4151-30AF-B849-966D-1A530020C309}"/>
                </a:ext>
              </a:extLst>
            </p:cNvPr>
            <p:cNvSpPr/>
            <p:nvPr/>
          </p:nvSpPr>
          <p:spPr>
            <a:xfrm>
              <a:off x="2214703" y="2341726"/>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1" name="Rectangle 30">
              <a:extLst>
                <a:ext uri="{FF2B5EF4-FFF2-40B4-BE49-F238E27FC236}">
                  <a16:creationId xmlns:a16="http://schemas.microsoft.com/office/drawing/2014/main" id="{57287D85-69D0-2D45-9A82-8D322DCDDCF9}"/>
                </a:ext>
              </a:extLst>
            </p:cNvPr>
            <p:cNvSpPr/>
            <p:nvPr/>
          </p:nvSpPr>
          <p:spPr>
            <a:xfrm>
              <a:off x="2214703" y="2419064"/>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grpSp>
      <p:grpSp>
        <p:nvGrpSpPr>
          <p:cNvPr id="32" name="Group 31">
            <a:extLst>
              <a:ext uri="{FF2B5EF4-FFF2-40B4-BE49-F238E27FC236}">
                <a16:creationId xmlns:a16="http://schemas.microsoft.com/office/drawing/2014/main" id="{4D462350-93B6-BB4D-A367-3A149D23778D}"/>
              </a:ext>
            </a:extLst>
          </p:cNvPr>
          <p:cNvGrpSpPr/>
          <p:nvPr/>
        </p:nvGrpSpPr>
        <p:grpSpPr>
          <a:xfrm>
            <a:off x="5126827" y="1617706"/>
            <a:ext cx="881477" cy="718892"/>
            <a:chOff x="2181720" y="2156345"/>
            <a:chExt cx="435237" cy="354959"/>
          </a:xfrm>
        </p:grpSpPr>
        <p:sp>
          <p:nvSpPr>
            <p:cNvPr id="33" name="Rectangle 32">
              <a:extLst>
                <a:ext uri="{FF2B5EF4-FFF2-40B4-BE49-F238E27FC236}">
                  <a16:creationId xmlns:a16="http://schemas.microsoft.com/office/drawing/2014/main" id="{9EB888CA-990E-7746-9047-216E79D680E2}"/>
                </a:ext>
              </a:extLst>
            </p:cNvPr>
            <p:cNvSpPr/>
            <p:nvPr/>
          </p:nvSpPr>
          <p:spPr>
            <a:xfrm>
              <a:off x="2181720" y="2156345"/>
              <a:ext cx="435237" cy="35495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4" name="Rectangle 33">
              <a:extLst>
                <a:ext uri="{FF2B5EF4-FFF2-40B4-BE49-F238E27FC236}">
                  <a16:creationId xmlns:a16="http://schemas.microsoft.com/office/drawing/2014/main" id="{76DD4077-7560-3F4E-B6AD-8E47E96F9C7B}"/>
                </a:ext>
              </a:extLst>
            </p:cNvPr>
            <p:cNvSpPr/>
            <p:nvPr/>
          </p:nvSpPr>
          <p:spPr>
            <a:xfrm>
              <a:off x="2214703" y="2199562"/>
              <a:ext cx="190716" cy="113733"/>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5" name="Rectangle 34">
              <a:extLst>
                <a:ext uri="{FF2B5EF4-FFF2-40B4-BE49-F238E27FC236}">
                  <a16:creationId xmlns:a16="http://schemas.microsoft.com/office/drawing/2014/main" id="{BE6C1A3D-A9BA-3F49-AEA4-A798A6E5399E}"/>
                </a:ext>
              </a:extLst>
            </p:cNvPr>
            <p:cNvSpPr/>
            <p:nvPr/>
          </p:nvSpPr>
          <p:spPr>
            <a:xfrm>
              <a:off x="2431930" y="2199562"/>
              <a:ext cx="147497" cy="113733"/>
            </a:xfrm>
            <a:prstGeom prst="rect">
              <a:avLst/>
            </a:prstGeom>
            <a:solidFill>
              <a:srgbClr val="FFFFFF"/>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6" name="Rectangle 35">
              <a:extLst>
                <a:ext uri="{FF2B5EF4-FFF2-40B4-BE49-F238E27FC236}">
                  <a16:creationId xmlns:a16="http://schemas.microsoft.com/office/drawing/2014/main" id="{A6F177C2-B32C-454B-971C-F3E55ADF0382}"/>
                </a:ext>
              </a:extLst>
            </p:cNvPr>
            <p:cNvSpPr/>
            <p:nvPr/>
          </p:nvSpPr>
          <p:spPr>
            <a:xfrm>
              <a:off x="2214703" y="2341726"/>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sp>
          <p:nvSpPr>
            <p:cNvPr id="37" name="Rectangle 36">
              <a:extLst>
                <a:ext uri="{FF2B5EF4-FFF2-40B4-BE49-F238E27FC236}">
                  <a16:creationId xmlns:a16="http://schemas.microsoft.com/office/drawing/2014/main" id="{EF0C6D44-C664-4D46-A8B6-6E05D1F17EA9}"/>
                </a:ext>
              </a:extLst>
            </p:cNvPr>
            <p:cNvSpPr/>
            <p:nvPr/>
          </p:nvSpPr>
          <p:spPr>
            <a:xfrm>
              <a:off x="2214703" y="2419064"/>
              <a:ext cx="362450" cy="45719"/>
            </a:xfrm>
            <a:prstGeom prst="rect">
              <a:avLst/>
            </a:prstGeom>
            <a:solidFill>
              <a:srgbClr val="000000"/>
            </a:solidFill>
            <a:ln w="9525" cap="flat" cmpd="sng" algn="ctr">
              <a:solidFill>
                <a:srgbClr val="FFFFFF"/>
              </a:solidFill>
              <a:prstDash val="solid"/>
            </a:ln>
            <a:effectLst/>
          </p:spPr>
          <p:txBody>
            <a:bodyPr rtlCol="0" anchor="ctr"/>
            <a:lstStyle/>
            <a:p>
              <a:pPr algn="ctr" defTabSz="685800">
                <a:defRPr/>
              </a:pPr>
              <a:endParaRPr lang="en-US" sz="750" kern="0" dirty="0">
                <a:solidFill>
                  <a:srgbClr val="FFFFFF"/>
                </a:solidFill>
                <a:latin typeface="Amazon Ember Light"/>
              </a:endParaRPr>
            </a:p>
          </p:txBody>
        </p:sp>
      </p:grpSp>
      <p:sp>
        <p:nvSpPr>
          <p:cNvPr id="38" name="Rectangle 37">
            <a:extLst>
              <a:ext uri="{FF2B5EF4-FFF2-40B4-BE49-F238E27FC236}">
                <a16:creationId xmlns:a16="http://schemas.microsoft.com/office/drawing/2014/main" id="{041D7FCE-1C6D-FC41-B7BB-3097D3CDB841}"/>
              </a:ext>
            </a:extLst>
          </p:cNvPr>
          <p:cNvSpPr/>
          <p:nvPr/>
        </p:nvSpPr>
        <p:spPr>
          <a:xfrm>
            <a:off x="457200" y="803194"/>
            <a:ext cx="8229601" cy="3055545"/>
          </a:xfrm>
          <a:prstGeom prst="rect">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9" name="Rectangle 38">
            <a:extLst>
              <a:ext uri="{FF2B5EF4-FFF2-40B4-BE49-F238E27FC236}">
                <a16:creationId xmlns:a16="http://schemas.microsoft.com/office/drawing/2014/main" id="{4CC5942F-E14C-EA41-A398-7A60265F4FDA}"/>
              </a:ext>
            </a:extLst>
          </p:cNvPr>
          <p:cNvSpPr/>
          <p:nvPr/>
        </p:nvSpPr>
        <p:spPr>
          <a:xfrm>
            <a:off x="4189323" y="665989"/>
            <a:ext cx="769886" cy="274412"/>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350" dirty="0">
                <a:solidFill>
                  <a:srgbClr val="FFFFFF"/>
                </a:solidFill>
                <a:latin typeface="Amazon Ember"/>
              </a:rPr>
              <a:t>EKS</a:t>
            </a:r>
          </a:p>
        </p:txBody>
      </p:sp>
      <p:sp>
        <p:nvSpPr>
          <p:cNvPr id="40" name="Rectangle 39">
            <a:extLst>
              <a:ext uri="{FF2B5EF4-FFF2-40B4-BE49-F238E27FC236}">
                <a16:creationId xmlns:a16="http://schemas.microsoft.com/office/drawing/2014/main" id="{52BB9157-27B8-1741-AF06-E0DB58A2320D}"/>
              </a:ext>
            </a:extLst>
          </p:cNvPr>
          <p:cNvSpPr/>
          <p:nvPr/>
        </p:nvSpPr>
        <p:spPr>
          <a:xfrm>
            <a:off x="4007292" y="3343565"/>
            <a:ext cx="1133947" cy="1133947"/>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grpSp>
        <p:nvGrpSpPr>
          <p:cNvPr id="41" name="Group 40">
            <a:extLst>
              <a:ext uri="{FF2B5EF4-FFF2-40B4-BE49-F238E27FC236}">
                <a16:creationId xmlns:a16="http://schemas.microsoft.com/office/drawing/2014/main" id="{1DB15FED-C71F-2A4C-AD7D-5248FA544A9F}"/>
              </a:ext>
            </a:extLst>
          </p:cNvPr>
          <p:cNvGrpSpPr/>
          <p:nvPr/>
        </p:nvGrpSpPr>
        <p:grpSpPr>
          <a:xfrm>
            <a:off x="4151102" y="3525585"/>
            <a:ext cx="846326" cy="769905"/>
            <a:chOff x="4294469" y="3213621"/>
            <a:chExt cx="3403600" cy="3096264"/>
          </a:xfrm>
        </p:grpSpPr>
        <p:grpSp>
          <p:nvGrpSpPr>
            <p:cNvPr id="42" name="Group 41">
              <a:extLst>
                <a:ext uri="{FF2B5EF4-FFF2-40B4-BE49-F238E27FC236}">
                  <a16:creationId xmlns:a16="http://schemas.microsoft.com/office/drawing/2014/main" id="{9664C366-117E-7346-BE61-7DD8DC4DD102}"/>
                </a:ext>
              </a:extLst>
            </p:cNvPr>
            <p:cNvGrpSpPr/>
            <p:nvPr/>
          </p:nvGrpSpPr>
          <p:grpSpPr>
            <a:xfrm>
              <a:off x="4910095" y="3213621"/>
              <a:ext cx="2172348" cy="2100763"/>
              <a:chOff x="3485826" y="819150"/>
              <a:chExt cx="2172348" cy="2100763"/>
            </a:xfrm>
          </p:grpSpPr>
          <p:sp>
            <p:nvSpPr>
              <p:cNvPr id="44" name="Freeform 6">
                <a:extLst>
                  <a:ext uri="{FF2B5EF4-FFF2-40B4-BE49-F238E27FC236}">
                    <a16:creationId xmlns:a16="http://schemas.microsoft.com/office/drawing/2014/main" id="{02F16FFD-306B-F44A-9504-E357093F3795}"/>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a:solidFill>
                    <a:srgbClr val="FFFFFF"/>
                  </a:solidFill>
                  <a:latin typeface="Amazon Ember"/>
                </a:endParaRPr>
              </a:p>
            </p:txBody>
          </p:sp>
          <p:sp>
            <p:nvSpPr>
              <p:cNvPr id="45" name="Freeform 7">
                <a:extLst>
                  <a:ext uri="{FF2B5EF4-FFF2-40B4-BE49-F238E27FC236}">
                    <a16:creationId xmlns:a16="http://schemas.microsoft.com/office/drawing/2014/main" id="{36BB2583-D941-E74D-B842-EC1523A2659E}"/>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a:solidFill>
                    <a:srgbClr val="FFFFFF"/>
                  </a:solidFill>
                  <a:latin typeface="Amazon Ember"/>
                </a:endParaRPr>
              </a:p>
            </p:txBody>
          </p:sp>
        </p:grpSp>
        <p:sp>
          <p:nvSpPr>
            <p:cNvPr id="43" name="Freeform 8">
              <a:extLst>
                <a:ext uri="{FF2B5EF4-FFF2-40B4-BE49-F238E27FC236}">
                  <a16:creationId xmlns:a16="http://schemas.microsoft.com/office/drawing/2014/main" id="{06BBCC91-4595-C142-8C8E-B3F4BD7AD078}"/>
                </a:ext>
              </a:extLst>
            </p:cNvPr>
            <p:cNvSpPr>
              <a:spLocks noEditPoints="1"/>
            </p:cNvSpPr>
            <p:nvPr/>
          </p:nvSpPr>
          <p:spPr bwMode="auto">
            <a:xfrm>
              <a:off x="4294469" y="5804976"/>
              <a:ext cx="3403600" cy="504909"/>
            </a:xfrm>
            <a:custGeom>
              <a:avLst/>
              <a:gdLst>
                <a:gd name="T0" fmla="*/ 245 w 4486"/>
                <a:gd name="T1" fmla="*/ 606 h 666"/>
                <a:gd name="T2" fmla="*/ 126 w 4486"/>
                <a:gd name="T3" fmla="*/ 654 h 666"/>
                <a:gd name="T4" fmla="*/ 126 w 4486"/>
                <a:gd name="T5" fmla="*/ 371 h 666"/>
                <a:gd name="T6" fmla="*/ 265 w 4486"/>
                <a:gd name="T7" fmla="*/ 211 h 666"/>
                <a:gd name="T8" fmla="*/ 287 w 4486"/>
                <a:gd name="T9" fmla="*/ 460 h 666"/>
                <a:gd name="T10" fmla="*/ 705 w 4486"/>
                <a:gd name="T11" fmla="*/ 556 h 666"/>
                <a:gd name="T12" fmla="*/ 600 w 4486"/>
                <a:gd name="T13" fmla="*/ 211 h 666"/>
                <a:gd name="T14" fmla="*/ 515 w 4486"/>
                <a:gd name="T15" fmla="*/ 607 h 666"/>
                <a:gd name="T16" fmla="*/ 857 w 4486"/>
                <a:gd name="T17" fmla="*/ 639 h 666"/>
                <a:gd name="T18" fmla="*/ 1375 w 4486"/>
                <a:gd name="T19" fmla="*/ 338 h 666"/>
                <a:gd name="T20" fmla="*/ 1255 w 4486"/>
                <a:gd name="T21" fmla="*/ 649 h 666"/>
                <a:gd name="T22" fmla="*/ 1015 w 4486"/>
                <a:gd name="T23" fmla="*/ 650 h 666"/>
                <a:gd name="T24" fmla="*/ 1102 w 4486"/>
                <a:gd name="T25" fmla="*/ 221 h 666"/>
                <a:gd name="T26" fmla="*/ 1338 w 4486"/>
                <a:gd name="T27" fmla="*/ 265 h 666"/>
                <a:gd name="T28" fmla="*/ 1132 w 4486"/>
                <a:gd name="T29" fmla="*/ 313 h 666"/>
                <a:gd name="T30" fmla="*/ 1156 w 4486"/>
                <a:gd name="T31" fmla="*/ 558 h 666"/>
                <a:gd name="T32" fmla="*/ 1880 w 4486"/>
                <a:gd name="T33" fmla="*/ 427 h 666"/>
                <a:gd name="T34" fmla="*/ 1629 w 4486"/>
                <a:gd name="T35" fmla="*/ 535 h 666"/>
                <a:gd name="T36" fmla="*/ 1854 w 4486"/>
                <a:gd name="T37" fmla="*/ 638 h 666"/>
                <a:gd name="T38" fmla="*/ 1698 w 4486"/>
                <a:gd name="T39" fmla="*/ 666 h 666"/>
                <a:gd name="T40" fmla="*/ 1464 w 4486"/>
                <a:gd name="T41" fmla="*/ 436 h 666"/>
                <a:gd name="T42" fmla="*/ 1676 w 4486"/>
                <a:gd name="T43" fmla="*/ 199 h 666"/>
                <a:gd name="T44" fmla="*/ 1738 w 4486"/>
                <a:gd name="T45" fmla="*/ 330 h 666"/>
                <a:gd name="T46" fmla="*/ 1616 w 4486"/>
                <a:gd name="T47" fmla="*/ 329 h 666"/>
                <a:gd name="T48" fmla="*/ 2212 w 4486"/>
                <a:gd name="T49" fmla="*/ 207 h 666"/>
                <a:gd name="T50" fmla="*/ 1977 w 4486"/>
                <a:gd name="T51" fmla="*/ 235 h 666"/>
                <a:gd name="T52" fmla="*/ 2127 w 4486"/>
                <a:gd name="T53" fmla="*/ 311 h 666"/>
                <a:gd name="T54" fmla="*/ 2244 w 4486"/>
                <a:gd name="T55" fmla="*/ 322 h 666"/>
                <a:gd name="T56" fmla="*/ 2674 w 4486"/>
                <a:gd name="T57" fmla="*/ 257 h 666"/>
                <a:gd name="T58" fmla="*/ 2332 w 4486"/>
                <a:gd name="T59" fmla="*/ 226 h 666"/>
                <a:gd name="T60" fmla="*/ 2485 w 4486"/>
                <a:gd name="T61" fmla="*/ 310 h 666"/>
                <a:gd name="T62" fmla="*/ 2589 w 4486"/>
                <a:gd name="T63" fmla="*/ 654 h 666"/>
                <a:gd name="T64" fmla="*/ 2674 w 4486"/>
                <a:gd name="T65" fmla="*/ 257 h 666"/>
                <a:gd name="T66" fmla="*/ 3222 w 4486"/>
                <a:gd name="T67" fmla="*/ 474 h 666"/>
                <a:gd name="T68" fmla="*/ 3127 w 4486"/>
                <a:gd name="T69" fmla="*/ 552 h 666"/>
                <a:gd name="T70" fmla="*/ 3133 w 4486"/>
                <a:gd name="T71" fmla="*/ 657 h 666"/>
                <a:gd name="T72" fmla="*/ 2865 w 4486"/>
                <a:gd name="T73" fmla="*/ 600 h 666"/>
                <a:gd name="T74" fmla="*/ 2874 w 4486"/>
                <a:gd name="T75" fmla="*/ 259 h 666"/>
                <a:gd name="T76" fmla="*/ 3103 w 4486"/>
                <a:gd name="T77" fmla="*/ 388 h 666"/>
                <a:gd name="T78" fmla="*/ 3022 w 4486"/>
                <a:gd name="T79" fmla="*/ 303 h 666"/>
                <a:gd name="T80" fmla="*/ 2937 w 4486"/>
                <a:gd name="T81" fmla="*/ 388 h 666"/>
                <a:gd name="T82" fmla="*/ 3456 w 4486"/>
                <a:gd name="T83" fmla="*/ 535 h 666"/>
                <a:gd name="T84" fmla="*/ 3594 w 4486"/>
                <a:gd name="T85" fmla="*/ 211 h 666"/>
                <a:gd name="T86" fmla="*/ 3317 w 4486"/>
                <a:gd name="T87" fmla="*/ 473 h 666"/>
                <a:gd name="T88" fmla="*/ 3492 w 4486"/>
                <a:gd name="T89" fmla="*/ 664 h 666"/>
                <a:gd name="T90" fmla="*/ 3554 w 4486"/>
                <a:gd name="T91" fmla="*/ 555 h 666"/>
                <a:gd name="T92" fmla="*/ 4071 w 4486"/>
                <a:gd name="T93" fmla="*/ 474 h 666"/>
                <a:gd name="T94" fmla="*/ 3976 w 4486"/>
                <a:gd name="T95" fmla="*/ 552 h 666"/>
                <a:gd name="T96" fmla="*/ 3983 w 4486"/>
                <a:gd name="T97" fmla="*/ 657 h 666"/>
                <a:gd name="T98" fmla="*/ 3714 w 4486"/>
                <a:gd name="T99" fmla="*/ 600 h 666"/>
                <a:gd name="T100" fmla="*/ 3723 w 4486"/>
                <a:gd name="T101" fmla="*/ 259 h 666"/>
                <a:gd name="T102" fmla="*/ 3952 w 4486"/>
                <a:gd name="T103" fmla="*/ 388 h 666"/>
                <a:gd name="T104" fmla="*/ 3872 w 4486"/>
                <a:gd name="T105" fmla="*/ 303 h 666"/>
                <a:gd name="T106" fmla="*/ 3786 w 4486"/>
                <a:gd name="T107" fmla="*/ 388 h 666"/>
                <a:gd name="T108" fmla="*/ 4415 w 4486"/>
                <a:gd name="T109" fmla="*/ 414 h 666"/>
                <a:gd name="T110" fmla="*/ 4283 w 4486"/>
                <a:gd name="T111" fmla="*/ 347 h 666"/>
                <a:gd name="T112" fmla="*/ 4445 w 4486"/>
                <a:gd name="T113" fmla="*/ 320 h 666"/>
                <a:gd name="T114" fmla="*/ 4203 w 4486"/>
                <a:gd name="T115" fmla="*/ 235 h 666"/>
                <a:gd name="T116" fmla="*/ 4232 w 4486"/>
                <a:gd name="T117" fmla="*/ 456 h 666"/>
                <a:gd name="T118" fmla="*/ 4347 w 4486"/>
                <a:gd name="T119" fmla="*/ 557 h 666"/>
                <a:gd name="T120" fmla="*/ 4298 w 4486"/>
                <a:gd name="T121" fmla="*/ 564 h 666"/>
                <a:gd name="T122" fmla="*/ 4145 w 4486"/>
                <a:gd name="T123" fmla="*/ 639 h 666"/>
                <a:gd name="T124" fmla="*/ 4486 w 4486"/>
                <a:gd name="T125" fmla="*/ 533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6" h="666">
                  <a:moveTo>
                    <a:pt x="385" y="593"/>
                  </a:moveTo>
                  <a:cubicBezTo>
                    <a:pt x="399" y="615"/>
                    <a:pt x="411" y="636"/>
                    <a:pt x="421" y="654"/>
                  </a:cubicBezTo>
                  <a:cubicBezTo>
                    <a:pt x="276" y="654"/>
                    <a:pt x="276" y="654"/>
                    <a:pt x="276" y="654"/>
                  </a:cubicBezTo>
                  <a:cubicBezTo>
                    <a:pt x="267" y="640"/>
                    <a:pt x="257" y="624"/>
                    <a:pt x="245" y="606"/>
                  </a:cubicBezTo>
                  <a:cubicBezTo>
                    <a:pt x="234" y="588"/>
                    <a:pt x="222" y="570"/>
                    <a:pt x="209" y="553"/>
                  </a:cubicBezTo>
                  <a:cubicBezTo>
                    <a:pt x="196" y="535"/>
                    <a:pt x="182" y="518"/>
                    <a:pt x="168" y="502"/>
                  </a:cubicBezTo>
                  <a:cubicBezTo>
                    <a:pt x="154" y="485"/>
                    <a:pt x="140" y="472"/>
                    <a:pt x="126" y="460"/>
                  </a:cubicBezTo>
                  <a:cubicBezTo>
                    <a:pt x="126" y="654"/>
                    <a:pt x="126" y="654"/>
                    <a:pt x="126" y="654"/>
                  </a:cubicBezTo>
                  <a:cubicBezTo>
                    <a:pt x="0" y="654"/>
                    <a:pt x="0" y="654"/>
                    <a:pt x="0" y="654"/>
                  </a:cubicBezTo>
                  <a:cubicBezTo>
                    <a:pt x="0" y="20"/>
                    <a:pt x="0" y="20"/>
                    <a:pt x="0" y="20"/>
                  </a:cubicBezTo>
                  <a:cubicBezTo>
                    <a:pt x="126" y="0"/>
                    <a:pt x="126" y="0"/>
                    <a:pt x="126" y="0"/>
                  </a:cubicBezTo>
                  <a:cubicBezTo>
                    <a:pt x="126" y="371"/>
                    <a:pt x="126" y="371"/>
                    <a:pt x="126" y="371"/>
                  </a:cubicBezTo>
                  <a:cubicBezTo>
                    <a:pt x="138" y="358"/>
                    <a:pt x="151" y="344"/>
                    <a:pt x="163" y="329"/>
                  </a:cubicBezTo>
                  <a:cubicBezTo>
                    <a:pt x="177" y="314"/>
                    <a:pt x="190" y="300"/>
                    <a:pt x="202" y="286"/>
                  </a:cubicBezTo>
                  <a:cubicBezTo>
                    <a:pt x="215" y="271"/>
                    <a:pt x="226" y="258"/>
                    <a:pt x="237" y="245"/>
                  </a:cubicBezTo>
                  <a:cubicBezTo>
                    <a:pt x="248" y="232"/>
                    <a:pt x="258" y="220"/>
                    <a:pt x="265" y="211"/>
                  </a:cubicBezTo>
                  <a:cubicBezTo>
                    <a:pt x="415" y="211"/>
                    <a:pt x="415" y="211"/>
                    <a:pt x="415" y="211"/>
                  </a:cubicBezTo>
                  <a:cubicBezTo>
                    <a:pt x="385" y="245"/>
                    <a:pt x="356" y="278"/>
                    <a:pt x="327" y="310"/>
                  </a:cubicBezTo>
                  <a:cubicBezTo>
                    <a:pt x="299" y="340"/>
                    <a:pt x="268" y="372"/>
                    <a:pt x="234" y="406"/>
                  </a:cubicBezTo>
                  <a:cubicBezTo>
                    <a:pt x="251" y="421"/>
                    <a:pt x="269" y="439"/>
                    <a:pt x="287" y="460"/>
                  </a:cubicBezTo>
                  <a:cubicBezTo>
                    <a:pt x="304" y="481"/>
                    <a:pt x="322" y="503"/>
                    <a:pt x="339" y="525"/>
                  </a:cubicBezTo>
                  <a:cubicBezTo>
                    <a:pt x="356" y="548"/>
                    <a:pt x="371" y="570"/>
                    <a:pt x="385" y="593"/>
                  </a:cubicBezTo>
                  <a:close/>
                  <a:moveTo>
                    <a:pt x="732" y="553"/>
                  </a:moveTo>
                  <a:cubicBezTo>
                    <a:pt x="724" y="554"/>
                    <a:pt x="715" y="555"/>
                    <a:pt x="705" y="556"/>
                  </a:cubicBezTo>
                  <a:cubicBezTo>
                    <a:pt x="695" y="557"/>
                    <a:pt x="685" y="557"/>
                    <a:pt x="676" y="557"/>
                  </a:cubicBezTo>
                  <a:cubicBezTo>
                    <a:pt x="647" y="557"/>
                    <a:pt x="627" y="548"/>
                    <a:pt x="616" y="530"/>
                  </a:cubicBezTo>
                  <a:cubicBezTo>
                    <a:pt x="606" y="512"/>
                    <a:pt x="600" y="483"/>
                    <a:pt x="600" y="443"/>
                  </a:cubicBezTo>
                  <a:cubicBezTo>
                    <a:pt x="600" y="211"/>
                    <a:pt x="600" y="211"/>
                    <a:pt x="600" y="211"/>
                  </a:cubicBezTo>
                  <a:cubicBezTo>
                    <a:pt x="475" y="211"/>
                    <a:pt x="475" y="211"/>
                    <a:pt x="475" y="211"/>
                  </a:cubicBezTo>
                  <a:cubicBezTo>
                    <a:pt x="475" y="458"/>
                    <a:pt x="475" y="458"/>
                    <a:pt x="475" y="458"/>
                  </a:cubicBezTo>
                  <a:cubicBezTo>
                    <a:pt x="475" y="488"/>
                    <a:pt x="478" y="516"/>
                    <a:pt x="484" y="541"/>
                  </a:cubicBezTo>
                  <a:cubicBezTo>
                    <a:pt x="490" y="567"/>
                    <a:pt x="501" y="588"/>
                    <a:pt x="515" y="607"/>
                  </a:cubicBezTo>
                  <a:cubicBezTo>
                    <a:pt x="530" y="625"/>
                    <a:pt x="549" y="639"/>
                    <a:pt x="574" y="649"/>
                  </a:cubicBezTo>
                  <a:cubicBezTo>
                    <a:pt x="599" y="659"/>
                    <a:pt x="631" y="664"/>
                    <a:pt x="669" y="664"/>
                  </a:cubicBezTo>
                  <a:cubicBezTo>
                    <a:pt x="706" y="664"/>
                    <a:pt x="741" y="662"/>
                    <a:pt x="775" y="656"/>
                  </a:cubicBezTo>
                  <a:cubicBezTo>
                    <a:pt x="808" y="651"/>
                    <a:pt x="836" y="645"/>
                    <a:pt x="857" y="639"/>
                  </a:cubicBezTo>
                  <a:cubicBezTo>
                    <a:pt x="857" y="211"/>
                    <a:pt x="857" y="211"/>
                    <a:pt x="857" y="211"/>
                  </a:cubicBezTo>
                  <a:cubicBezTo>
                    <a:pt x="732" y="211"/>
                    <a:pt x="732" y="211"/>
                    <a:pt x="732" y="211"/>
                  </a:cubicBezTo>
                  <a:lnTo>
                    <a:pt x="732" y="553"/>
                  </a:lnTo>
                  <a:close/>
                  <a:moveTo>
                    <a:pt x="1375" y="338"/>
                  </a:moveTo>
                  <a:cubicBezTo>
                    <a:pt x="1384" y="366"/>
                    <a:pt x="1388" y="398"/>
                    <a:pt x="1388" y="433"/>
                  </a:cubicBezTo>
                  <a:cubicBezTo>
                    <a:pt x="1388" y="468"/>
                    <a:pt x="1383" y="500"/>
                    <a:pt x="1372" y="529"/>
                  </a:cubicBezTo>
                  <a:cubicBezTo>
                    <a:pt x="1362" y="557"/>
                    <a:pt x="1347" y="582"/>
                    <a:pt x="1327" y="602"/>
                  </a:cubicBezTo>
                  <a:cubicBezTo>
                    <a:pt x="1308" y="622"/>
                    <a:pt x="1284" y="638"/>
                    <a:pt x="1255" y="649"/>
                  </a:cubicBezTo>
                  <a:cubicBezTo>
                    <a:pt x="1226" y="660"/>
                    <a:pt x="1194" y="665"/>
                    <a:pt x="1157" y="665"/>
                  </a:cubicBezTo>
                  <a:cubicBezTo>
                    <a:pt x="1142" y="665"/>
                    <a:pt x="1126" y="664"/>
                    <a:pt x="1109" y="663"/>
                  </a:cubicBezTo>
                  <a:cubicBezTo>
                    <a:pt x="1093" y="662"/>
                    <a:pt x="1077" y="660"/>
                    <a:pt x="1060" y="658"/>
                  </a:cubicBezTo>
                  <a:cubicBezTo>
                    <a:pt x="1045" y="655"/>
                    <a:pt x="1029" y="653"/>
                    <a:pt x="1015" y="650"/>
                  </a:cubicBezTo>
                  <a:cubicBezTo>
                    <a:pt x="1000" y="647"/>
                    <a:pt x="987" y="643"/>
                    <a:pt x="976" y="640"/>
                  </a:cubicBezTo>
                  <a:cubicBezTo>
                    <a:pt x="976" y="20"/>
                    <a:pt x="976" y="20"/>
                    <a:pt x="976" y="20"/>
                  </a:cubicBezTo>
                  <a:cubicBezTo>
                    <a:pt x="1102" y="0"/>
                    <a:pt x="1102" y="0"/>
                    <a:pt x="1102" y="0"/>
                  </a:cubicBezTo>
                  <a:cubicBezTo>
                    <a:pt x="1102" y="221"/>
                    <a:pt x="1102" y="221"/>
                    <a:pt x="1102" y="221"/>
                  </a:cubicBezTo>
                  <a:cubicBezTo>
                    <a:pt x="1116" y="215"/>
                    <a:pt x="1130" y="210"/>
                    <a:pt x="1145" y="207"/>
                  </a:cubicBezTo>
                  <a:cubicBezTo>
                    <a:pt x="1161" y="203"/>
                    <a:pt x="1177" y="202"/>
                    <a:pt x="1194" y="202"/>
                  </a:cubicBezTo>
                  <a:cubicBezTo>
                    <a:pt x="1226" y="202"/>
                    <a:pt x="1254" y="207"/>
                    <a:pt x="1278" y="219"/>
                  </a:cubicBezTo>
                  <a:cubicBezTo>
                    <a:pt x="1302" y="229"/>
                    <a:pt x="1322" y="245"/>
                    <a:pt x="1338" y="265"/>
                  </a:cubicBezTo>
                  <a:cubicBezTo>
                    <a:pt x="1355" y="285"/>
                    <a:pt x="1367" y="310"/>
                    <a:pt x="1375" y="338"/>
                  </a:cubicBezTo>
                  <a:close/>
                  <a:moveTo>
                    <a:pt x="1260" y="429"/>
                  </a:moveTo>
                  <a:cubicBezTo>
                    <a:pt x="1260" y="348"/>
                    <a:pt x="1230" y="308"/>
                    <a:pt x="1171" y="308"/>
                  </a:cubicBezTo>
                  <a:cubicBezTo>
                    <a:pt x="1158" y="308"/>
                    <a:pt x="1145" y="310"/>
                    <a:pt x="1132" y="313"/>
                  </a:cubicBezTo>
                  <a:cubicBezTo>
                    <a:pt x="1120" y="316"/>
                    <a:pt x="1109" y="320"/>
                    <a:pt x="1102" y="326"/>
                  </a:cubicBezTo>
                  <a:cubicBezTo>
                    <a:pt x="1102" y="554"/>
                    <a:pt x="1102" y="554"/>
                    <a:pt x="1102" y="554"/>
                  </a:cubicBezTo>
                  <a:cubicBezTo>
                    <a:pt x="1108" y="555"/>
                    <a:pt x="1116" y="556"/>
                    <a:pt x="1125" y="557"/>
                  </a:cubicBezTo>
                  <a:cubicBezTo>
                    <a:pt x="1135" y="558"/>
                    <a:pt x="1145" y="558"/>
                    <a:pt x="1156" y="558"/>
                  </a:cubicBezTo>
                  <a:cubicBezTo>
                    <a:pt x="1191" y="558"/>
                    <a:pt x="1216" y="546"/>
                    <a:pt x="1234" y="523"/>
                  </a:cubicBezTo>
                  <a:cubicBezTo>
                    <a:pt x="1251" y="499"/>
                    <a:pt x="1260" y="468"/>
                    <a:pt x="1260" y="429"/>
                  </a:cubicBezTo>
                  <a:close/>
                  <a:moveTo>
                    <a:pt x="1825" y="257"/>
                  </a:moveTo>
                  <a:cubicBezTo>
                    <a:pt x="1862" y="295"/>
                    <a:pt x="1880" y="352"/>
                    <a:pt x="1880" y="427"/>
                  </a:cubicBezTo>
                  <a:cubicBezTo>
                    <a:pt x="1880" y="434"/>
                    <a:pt x="1880" y="442"/>
                    <a:pt x="1879" y="451"/>
                  </a:cubicBezTo>
                  <a:cubicBezTo>
                    <a:pt x="1878" y="460"/>
                    <a:pt x="1878" y="467"/>
                    <a:pt x="1877" y="474"/>
                  </a:cubicBezTo>
                  <a:cubicBezTo>
                    <a:pt x="1592" y="474"/>
                    <a:pt x="1592" y="474"/>
                    <a:pt x="1592" y="474"/>
                  </a:cubicBezTo>
                  <a:cubicBezTo>
                    <a:pt x="1595" y="500"/>
                    <a:pt x="1607" y="520"/>
                    <a:pt x="1629" y="535"/>
                  </a:cubicBezTo>
                  <a:cubicBezTo>
                    <a:pt x="1650" y="551"/>
                    <a:pt x="1679" y="558"/>
                    <a:pt x="1715" y="558"/>
                  </a:cubicBezTo>
                  <a:cubicBezTo>
                    <a:pt x="1738" y="558"/>
                    <a:pt x="1760" y="556"/>
                    <a:pt x="1782" y="552"/>
                  </a:cubicBezTo>
                  <a:cubicBezTo>
                    <a:pt x="1805" y="548"/>
                    <a:pt x="1823" y="542"/>
                    <a:pt x="1837" y="536"/>
                  </a:cubicBezTo>
                  <a:cubicBezTo>
                    <a:pt x="1854" y="638"/>
                    <a:pt x="1854" y="638"/>
                    <a:pt x="1854" y="638"/>
                  </a:cubicBezTo>
                  <a:cubicBezTo>
                    <a:pt x="1847" y="642"/>
                    <a:pt x="1838" y="645"/>
                    <a:pt x="1827" y="648"/>
                  </a:cubicBezTo>
                  <a:cubicBezTo>
                    <a:pt x="1815" y="652"/>
                    <a:pt x="1803" y="654"/>
                    <a:pt x="1789" y="657"/>
                  </a:cubicBezTo>
                  <a:cubicBezTo>
                    <a:pt x="1775" y="660"/>
                    <a:pt x="1761" y="662"/>
                    <a:pt x="1745" y="663"/>
                  </a:cubicBezTo>
                  <a:cubicBezTo>
                    <a:pt x="1729" y="665"/>
                    <a:pt x="1714" y="666"/>
                    <a:pt x="1698" y="666"/>
                  </a:cubicBezTo>
                  <a:cubicBezTo>
                    <a:pt x="1658" y="666"/>
                    <a:pt x="1623" y="660"/>
                    <a:pt x="1593" y="648"/>
                  </a:cubicBezTo>
                  <a:cubicBezTo>
                    <a:pt x="1564" y="637"/>
                    <a:pt x="1540" y="620"/>
                    <a:pt x="1520" y="600"/>
                  </a:cubicBezTo>
                  <a:cubicBezTo>
                    <a:pt x="1501" y="579"/>
                    <a:pt x="1487" y="555"/>
                    <a:pt x="1477" y="527"/>
                  </a:cubicBezTo>
                  <a:cubicBezTo>
                    <a:pt x="1468" y="499"/>
                    <a:pt x="1464" y="469"/>
                    <a:pt x="1464" y="436"/>
                  </a:cubicBezTo>
                  <a:cubicBezTo>
                    <a:pt x="1464" y="397"/>
                    <a:pt x="1469" y="362"/>
                    <a:pt x="1481" y="333"/>
                  </a:cubicBezTo>
                  <a:cubicBezTo>
                    <a:pt x="1494" y="303"/>
                    <a:pt x="1510" y="279"/>
                    <a:pt x="1529" y="259"/>
                  </a:cubicBezTo>
                  <a:cubicBezTo>
                    <a:pt x="1549" y="239"/>
                    <a:pt x="1571" y="224"/>
                    <a:pt x="1597" y="214"/>
                  </a:cubicBezTo>
                  <a:cubicBezTo>
                    <a:pt x="1623" y="204"/>
                    <a:pt x="1649" y="199"/>
                    <a:pt x="1676" y="199"/>
                  </a:cubicBezTo>
                  <a:cubicBezTo>
                    <a:pt x="1739" y="199"/>
                    <a:pt x="1789" y="219"/>
                    <a:pt x="1825" y="257"/>
                  </a:cubicBezTo>
                  <a:close/>
                  <a:moveTo>
                    <a:pt x="1758" y="388"/>
                  </a:moveTo>
                  <a:cubicBezTo>
                    <a:pt x="1758" y="377"/>
                    <a:pt x="1756" y="367"/>
                    <a:pt x="1753" y="357"/>
                  </a:cubicBezTo>
                  <a:cubicBezTo>
                    <a:pt x="1750" y="347"/>
                    <a:pt x="1745" y="338"/>
                    <a:pt x="1738" y="330"/>
                  </a:cubicBezTo>
                  <a:cubicBezTo>
                    <a:pt x="1732" y="322"/>
                    <a:pt x="1724" y="315"/>
                    <a:pt x="1714" y="310"/>
                  </a:cubicBezTo>
                  <a:cubicBezTo>
                    <a:pt x="1704" y="305"/>
                    <a:pt x="1692" y="303"/>
                    <a:pt x="1678" y="303"/>
                  </a:cubicBezTo>
                  <a:cubicBezTo>
                    <a:pt x="1664" y="303"/>
                    <a:pt x="1651" y="305"/>
                    <a:pt x="1641" y="310"/>
                  </a:cubicBezTo>
                  <a:cubicBezTo>
                    <a:pt x="1631" y="315"/>
                    <a:pt x="1623" y="321"/>
                    <a:pt x="1616" y="329"/>
                  </a:cubicBezTo>
                  <a:cubicBezTo>
                    <a:pt x="1609" y="337"/>
                    <a:pt x="1604" y="346"/>
                    <a:pt x="1600" y="357"/>
                  </a:cubicBezTo>
                  <a:cubicBezTo>
                    <a:pt x="1597" y="367"/>
                    <a:pt x="1594" y="377"/>
                    <a:pt x="1592" y="388"/>
                  </a:cubicBezTo>
                  <a:lnTo>
                    <a:pt x="1758" y="388"/>
                  </a:lnTo>
                  <a:close/>
                  <a:moveTo>
                    <a:pt x="2212" y="207"/>
                  </a:moveTo>
                  <a:cubicBezTo>
                    <a:pt x="2202" y="205"/>
                    <a:pt x="2193" y="204"/>
                    <a:pt x="2183" y="203"/>
                  </a:cubicBezTo>
                  <a:cubicBezTo>
                    <a:pt x="2174" y="202"/>
                    <a:pt x="2165" y="202"/>
                    <a:pt x="2159" y="202"/>
                  </a:cubicBezTo>
                  <a:cubicBezTo>
                    <a:pt x="2121" y="202"/>
                    <a:pt x="2087" y="205"/>
                    <a:pt x="2056" y="213"/>
                  </a:cubicBezTo>
                  <a:cubicBezTo>
                    <a:pt x="2026" y="219"/>
                    <a:pt x="1999" y="227"/>
                    <a:pt x="1977" y="235"/>
                  </a:cubicBezTo>
                  <a:cubicBezTo>
                    <a:pt x="1977" y="654"/>
                    <a:pt x="1977" y="654"/>
                    <a:pt x="1977" y="654"/>
                  </a:cubicBezTo>
                  <a:cubicBezTo>
                    <a:pt x="2102" y="654"/>
                    <a:pt x="2102" y="654"/>
                    <a:pt x="2102" y="654"/>
                  </a:cubicBezTo>
                  <a:cubicBezTo>
                    <a:pt x="2102" y="315"/>
                    <a:pt x="2102" y="315"/>
                    <a:pt x="2102" y="315"/>
                  </a:cubicBezTo>
                  <a:cubicBezTo>
                    <a:pt x="2108" y="314"/>
                    <a:pt x="2116" y="312"/>
                    <a:pt x="2127" y="311"/>
                  </a:cubicBezTo>
                  <a:cubicBezTo>
                    <a:pt x="2138" y="310"/>
                    <a:pt x="2147" y="309"/>
                    <a:pt x="2155" y="309"/>
                  </a:cubicBezTo>
                  <a:cubicBezTo>
                    <a:pt x="2173" y="309"/>
                    <a:pt x="2189" y="310"/>
                    <a:pt x="2204" y="314"/>
                  </a:cubicBezTo>
                  <a:cubicBezTo>
                    <a:pt x="2219" y="317"/>
                    <a:pt x="2233" y="319"/>
                    <a:pt x="2244" y="322"/>
                  </a:cubicBezTo>
                  <a:cubicBezTo>
                    <a:pt x="2244" y="322"/>
                    <a:pt x="2244" y="322"/>
                    <a:pt x="2244" y="322"/>
                  </a:cubicBezTo>
                  <a:cubicBezTo>
                    <a:pt x="2265" y="219"/>
                    <a:pt x="2265" y="219"/>
                    <a:pt x="2265" y="219"/>
                  </a:cubicBezTo>
                  <a:cubicBezTo>
                    <a:pt x="2258" y="216"/>
                    <a:pt x="2250" y="213"/>
                    <a:pt x="2240" y="212"/>
                  </a:cubicBezTo>
                  <a:cubicBezTo>
                    <a:pt x="2231" y="210"/>
                    <a:pt x="2221" y="208"/>
                    <a:pt x="2212" y="207"/>
                  </a:cubicBezTo>
                  <a:close/>
                  <a:moveTo>
                    <a:pt x="2674" y="257"/>
                  </a:moveTo>
                  <a:cubicBezTo>
                    <a:pt x="2660" y="239"/>
                    <a:pt x="2640" y="226"/>
                    <a:pt x="2615" y="216"/>
                  </a:cubicBezTo>
                  <a:cubicBezTo>
                    <a:pt x="2590" y="206"/>
                    <a:pt x="2559" y="201"/>
                    <a:pt x="2521" y="201"/>
                  </a:cubicBezTo>
                  <a:cubicBezTo>
                    <a:pt x="2484" y="201"/>
                    <a:pt x="2449" y="204"/>
                    <a:pt x="2415" y="209"/>
                  </a:cubicBezTo>
                  <a:cubicBezTo>
                    <a:pt x="2381" y="214"/>
                    <a:pt x="2354" y="220"/>
                    <a:pt x="2332" y="226"/>
                  </a:cubicBezTo>
                  <a:cubicBezTo>
                    <a:pt x="2332" y="654"/>
                    <a:pt x="2332" y="654"/>
                    <a:pt x="2332" y="654"/>
                  </a:cubicBezTo>
                  <a:cubicBezTo>
                    <a:pt x="2458" y="654"/>
                    <a:pt x="2458" y="654"/>
                    <a:pt x="2458" y="654"/>
                  </a:cubicBezTo>
                  <a:cubicBezTo>
                    <a:pt x="2458" y="312"/>
                    <a:pt x="2458" y="312"/>
                    <a:pt x="2458" y="312"/>
                  </a:cubicBezTo>
                  <a:cubicBezTo>
                    <a:pt x="2466" y="311"/>
                    <a:pt x="2475" y="310"/>
                    <a:pt x="2485" y="310"/>
                  </a:cubicBezTo>
                  <a:cubicBezTo>
                    <a:pt x="2495" y="308"/>
                    <a:pt x="2504" y="308"/>
                    <a:pt x="2513" y="308"/>
                  </a:cubicBezTo>
                  <a:cubicBezTo>
                    <a:pt x="2543" y="308"/>
                    <a:pt x="2563" y="316"/>
                    <a:pt x="2573" y="333"/>
                  </a:cubicBezTo>
                  <a:cubicBezTo>
                    <a:pt x="2584" y="350"/>
                    <a:pt x="2589" y="379"/>
                    <a:pt x="2589" y="419"/>
                  </a:cubicBezTo>
                  <a:cubicBezTo>
                    <a:pt x="2589" y="654"/>
                    <a:pt x="2589" y="654"/>
                    <a:pt x="2589" y="654"/>
                  </a:cubicBezTo>
                  <a:cubicBezTo>
                    <a:pt x="2715" y="654"/>
                    <a:pt x="2715" y="654"/>
                    <a:pt x="2715" y="654"/>
                  </a:cubicBezTo>
                  <a:cubicBezTo>
                    <a:pt x="2715" y="404"/>
                    <a:pt x="2715" y="404"/>
                    <a:pt x="2715" y="404"/>
                  </a:cubicBezTo>
                  <a:cubicBezTo>
                    <a:pt x="2715" y="374"/>
                    <a:pt x="2712" y="346"/>
                    <a:pt x="2706" y="321"/>
                  </a:cubicBezTo>
                  <a:cubicBezTo>
                    <a:pt x="2699" y="297"/>
                    <a:pt x="2689" y="275"/>
                    <a:pt x="2674" y="257"/>
                  </a:cubicBezTo>
                  <a:close/>
                  <a:moveTo>
                    <a:pt x="3170" y="257"/>
                  </a:moveTo>
                  <a:cubicBezTo>
                    <a:pt x="3206" y="295"/>
                    <a:pt x="3224" y="352"/>
                    <a:pt x="3224" y="427"/>
                  </a:cubicBezTo>
                  <a:cubicBezTo>
                    <a:pt x="3224" y="434"/>
                    <a:pt x="3224" y="442"/>
                    <a:pt x="3224" y="451"/>
                  </a:cubicBezTo>
                  <a:cubicBezTo>
                    <a:pt x="3223" y="460"/>
                    <a:pt x="3223" y="467"/>
                    <a:pt x="3222" y="474"/>
                  </a:cubicBezTo>
                  <a:cubicBezTo>
                    <a:pt x="2937" y="474"/>
                    <a:pt x="2937" y="474"/>
                    <a:pt x="2937" y="474"/>
                  </a:cubicBezTo>
                  <a:cubicBezTo>
                    <a:pt x="2940" y="500"/>
                    <a:pt x="2952" y="520"/>
                    <a:pt x="2973" y="535"/>
                  </a:cubicBezTo>
                  <a:cubicBezTo>
                    <a:pt x="2995" y="551"/>
                    <a:pt x="3023" y="558"/>
                    <a:pt x="3059" y="558"/>
                  </a:cubicBezTo>
                  <a:cubicBezTo>
                    <a:pt x="3082" y="558"/>
                    <a:pt x="3105" y="556"/>
                    <a:pt x="3127" y="552"/>
                  </a:cubicBezTo>
                  <a:cubicBezTo>
                    <a:pt x="3149" y="548"/>
                    <a:pt x="3167" y="542"/>
                    <a:pt x="3182" y="536"/>
                  </a:cubicBezTo>
                  <a:cubicBezTo>
                    <a:pt x="3198" y="638"/>
                    <a:pt x="3198" y="638"/>
                    <a:pt x="3198" y="638"/>
                  </a:cubicBezTo>
                  <a:cubicBezTo>
                    <a:pt x="3192" y="642"/>
                    <a:pt x="3183" y="645"/>
                    <a:pt x="3171" y="648"/>
                  </a:cubicBezTo>
                  <a:cubicBezTo>
                    <a:pt x="3160" y="652"/>
                    <a:pt x="3148" y="654"/>
                    <a:pt x="3133" y="657"/>
                  </a:cubicBezTo>
                  <a:cubicBezTo>
                    <a:pt x="3120" y="660"/>
                    <a:pt x="3105" y="662"/>
                    <a:pt x="3090" y="663"/>
                  </a:cubicBezTo>
                  <a:cubicBezTo>
                    <a:pt x="3074" y="665"/>
                    <a:pt x="3058" y="666"/>
                    <a:pt x="3042" y="666"/>
                  </a:cubicBezTo>
                  <a:cubicBezTo>
                    <a:pt x="3003" y="666"/>
                    <a:pt x="2968" y="660"/>
                    <a:pt x="2938" y="648"/>
                  </a:cubicBezTo>
                  <a:cubicBezTo>
                    <a:pt x="2909" y="637"/>
                    <a:pt x="2884" y="620"/>
                    <a:pt x="2865" y="600"/>
                  </a:cubicBezTo>
                  <a:cubicBezTo>
                    <a:pt x="2846" y="579"/>
                    <a:pt x="2831" y="555"/>
                    <a:pt x="2822" y="527"/>
                  </a:cubicBezTo>
                  <a:cubicBezTo>
                    <a:pt x="2813" y="499"/>
                    <a:pt x="2808" y="469"/>
                    <a:pt x="2808" y="436"/>
                  </a:cubicBezTo>
                  <a:cubicBezTo>
                    <a:pt x="2808" y="397"/>
                    <a:pt x="2814" y="362"/>
                    <a:pt x="2826" y="333"/>
                  </a:cubicBezTo>
                  <a:cubicBezTo>
                    <a:pt x="2838" y="303"/>
                    <a:pt x="2854" y="279"/>
                    <a:pt x="2874" y="259"/>
                  </a:cubicBezTo>
                  <a:cubicBezTo>
                    <a:pt x="2894" y="239"/>
                    <a:pt x="2916" y="224"/>
                    <a:pt x="2941" y="214"/>
                  </a:cubicBezTo>
                  <a:cubicBezTo>
                    <a:pt x="2967" y="204"/>
                    <a:pt x="2994" y="199"/>
                    <a:pt x="3021" y="199"/>
                  </a:cubicBezTo>
                  <a:cubicBezTo>
                    <a:pt x="3083" y="199"/>
                    <a:pt x="3133" y="219"/>
                    <a:pt x="3170" y="257"/>
                  </a:cubicBezTo>
                  <a:close/>
                  <a:moveTo>
                    <a:pt x="3103" y="388"/>
                  </a:moveTo>
                  <a:cubicBezTo>
                    <a:pt x="3103" y="377"/>
                    <a:pt x="3101" y="367"/>
                    <a:pt x="3097" y="357"/>
                  </a:cubicBezTo>
                  <a:cubicBezTo>
                    <a:pt x="3094" y="347"/>
                    <a:pt x="3090" y="338"/>
                    <a:pt x="3083" y="330"/>
                  </a:cubicBezTo>
                  <a:cubicBezTo>
                    <a:pt x="3077" y="322"/>
                    <a:pt x="3069" y="315"/>
                    <a:pt x="3058" y="310"/>
                  </a:cubicBezTo>
                  <a:cubicBezTo>
                    <a:pt x="3049" y="305"/>
                    <a:pt x="3037" y="303"/>
                    <a:pt x="3022" y="303"/>
                  </a:cubicBezTo>
                  <a:cubicBezTo>
                    <a:pt x="3008" y="303"/>
                    <a:pt x="2996" y="305"/>
                    <a:pt x="2986" y="310"/>
                  </a:cubicBezTo>
                  <a:cubicBezTo>
                    <a:pt x="2976" y="315"/>
                    <a:pt x="2967" y="321"/>
                    <a:pt x="2961" y="329"/>
                  </a:cubicBezTo>
                  <a:cubicBezTo>
                    <a:pt x="2954" y="337"/>
                    <a:pt x="2949" y="346"/>
                    <a:pt x="2945" y="357"/>
                  </a:cubicBezTo>
                  <a:cubicBezTo>
                    <a:pt x="2941" y="367"/>
                    <a:pt x="2939" y="377"/>
                    <a:pt x="2937" y="388"/>
                  </a:cubicBezTo>
                  <a:lnTo>
                    <a:pt x="3103" y="388"/>
                  </a:lnTo>
                  <a:close/>
                  <a:moveTo>
                    <a:pt x="3554" y="555"/>
                  </a:moveTo>
                  <a:cubicBezTo>
                    <a:pt x="3540" y="557"/>
                    <a:pt x="3526" y="558"/>
                    <a:pt x="3513" y="558"/>
                  </a:cubicBezTo>
                  <a:cubicBezTo>
                    <a:pt x="3485" y="558"/>
                    <a:pt x="3466" y="550"/>
                    <a:pt x="3456" y="535"/>
                  </a:cubicBezTo>
                  <a:cubicBezTo>
                    <a:pt x="3447" y="519"/>
                    <a:pt x="3443" y="498"/>
                    <a:pt x="3443" y="471"/>
                  </a:cubicBezTo>
                  <a:cubicBezTo>
                    <a:pt x="3443" y="315"/>
                    <a:pt x="3443" y="315"/>
                    <a:pt x="3443" y="315"/>
                  </a:cubicBezTo>
                  <a:cubicBezTo>
                    <a:pt x="3594" y="315"/>
                    <a:pt x="3594" y="315"/>
                    <a:pt x="3594" y="315"/>
                  </a:cubicBezTo>
                  <a:cubicBezTo>
                    <a:pt x="3594" y="211"/>
                    <a:pt x="3594" y="211"/>
                    <a:pt x="3594" y="211"/>
                  </a:cubicBezTo>
                  <a:cubicBezTo>
                    <a:pt x="3443" y="211"/>
                    <a:pt x="3443" y="211"/>
                    <a:pt x="3443" y="211"/>
                  </a:cubicBezTo>
                  <a:cubicBezTo>
                    <a:pt x="3443" y="80"/>
                    <a:pt x="3443" y="80"/>
                    <a:pt x="3443" y="80"/>
                  </a:cubicBezTo>
                  <a:cubicBezTo>
                    <a:pt x="3317" y="101"/>
                    <a:pt x="3317" y="101"/>
                    <a:pt x="3317" y="101"/>
                  </a:cubicBezTo>
                  <a:cubicBezTo>
                    <a:pt x="3317" y="473"/>
                    <a:pt x="3317" y="473"/>
                    <a:pt x="3317" y="473"/>
                  </a:cubicBezTo>
                  <a:cubicBezTo>
                    <a:pt x="3317" y="502"/>
                    <a:pt x="3320" y="528"/>
                    <a:pt x="3325" y="551"/>
                  </a:cubicBezTo>
                  <a:cubicBezTo>
                    <a:pt x="3330" y="575"/>
                    <a:pt x="3340" y="595"/>
                    <a:pt x="3353" y="612"/>
                  </a:cubicBezTo>
                  <a:cubicBezTo>
                    <a:pt x="3367" y="628"/>
                    <a:pt x="3385" y="641"/>
                    <a:pt x="3407" y="651"/>
                  </a:cubicBezTo>
                  <a:cubicBezTo>
                    <a:pt x="3430" y="660"/>
                    <a:pt x="3458" y="664"/>
                    <a:pt x="3492" y="664"/>
                  </a:cubicBezTo>
                  <a:cubicBezTo>
                    <a:pt x="3519" y="664"/>
                    <a:pt x="3542" y="662"/>
                    <a:pt x="3561" y="658"/>
                  </a:cubicBezTo>
                  <a:cubicBezTo>
                    <a:pt x="3579" y="653"/>
                    <a:pt x="3596" y="648"/>
                    <a:pt x="3611" y="642"/>
                  </a:cubicBezTo>
                  <a:cubicBezTo>
                    <a:pt x="3594" y="544"/>
                    <a:pt x="3594" y="544"/>
                    <a:pt x="3594" y="544"/>
                  </a:cubicBezTo>
                  <a:cubicBezTo>
                    <a:pt x="3582" y="548"/>
                    <a:pt x="3569" y="552"/>
                    <a:pt x="3554" y="555"/>
                  </a:cubicBezTo>
                  <a:close/>
                  <a:moveTo>
                    <a:pt x="4019" y="257"/>
                  </a:moveTo>
                  <a:cubicBezTo>
                    <a:pt x="4056" y="295"/>
                    <a:pt x="4074" y="352"/>
                    <a:pt x="4074" y="427"/>
                  </a:cubicBezTo>
                  <a:cubicBezTo>
                    <a:pt x="4074" y="434"/>
                    <a:pt x="4073" y="442"/>
                    <a:pt x="4073" y="451"/>
                  </a:cubicBezTo>
                  <a:cubicBezTo>
                    <a:pt x="4072" y="460"/>
                    <a:pt x="4072" y="467"/>
                    <a:pt x="4071" y="474"/>
                  </a:cubicBezTo>
                  <a:cubicBezTo>
                    <a:pt x="3786" y="474"/>
                    <a:pt x="3786" y="474"/>
                    <a:pt x="3786" y="474"/>
                  </a:cubicBezTo>
                  <a:cubicBezTo>
                    <a:pt x="3789" y="500"/>
                    <a:pt x="3801" y="520"/>
                    <a:pt x="3823" y="535"/>
                  </a:cubicBezTo>
                  <a:cubicBezTo>
                    <a:pt x="3844" y="551"/>
                    <a:pt x="3873" y="558"/>
                    <a:pt x="3909" y="558"/>
                  </a:cubicBezTo>
                  <a:cubicBezTo>
                    <a:pt x="3932" y="558"/>
                    <a:pt x="3954" y="556"/>
                    <a:pt x="3976" y="552"/>
                  </a:cubicBezTo>
                  <a:cubicBezTo>
                    <a:pt x="3998" y="548"/>
                    <a:pt x="4017" y="542"/>
                    <a:pt x="4031" y="536"/>
                  </a:cubicBezTo>
                  <a:cubicBezTo>
                    <a:pt x="4048" y="638"/>
                    <a:pt x="4048" y="638"/>
                    <a:pt x="4048" y="638"/>
                  </a:cubicBezTo>
                  <a:cubicBezTo>
                    <a:pt x="4041" y="642"/>
                    <a:pt x="4032" y="645"/>
                    <a:pt x="4021" y="648"/>
                  </a:cubicBezTo>
                  <a:cubicBezTo>
                    <a:pt x="4009" y="652"/>
                    <a:pt x="3997" y="654"/>
                    <a:pt x="3983" y="657"/>
                  </a:cubicBezTo>
                  <a:cubicBezTo>
                    <a:pt x="3969" y="660"/>
                    <a:pt x="3955" y="662"/>
                    <a:pt x="3939" y="663"/>
                  </a:cubicBezTo>
                  <a:cubicBezTo>
                    <a:pt x="3923" y="665"/>
                    <a:pt x="3907" y="666"/>
                    <a:pt x="3892" y="666"/>
                  </a:cubicBezTo>
                  <a:cubicBezTo>
                    <a:pt x="3852" y="666"/>
                    <a:pt x="3817" y="660"/>
                    <a:pt x="3787" y="648"/>
                  </a:cubicBezTo>
                  <a:cubicBezTo>
                    <a:pt x="3758" y="637"/>
                    <a:pt x="3734" y="620"/>
                    <a:pt x="3714" y="600"/>
                  </a:cubicBezTo>
                  <a:cubicBezTo>
                    <a:pt x="3695" y="579"/>
                    <a:pt x="3681" y="555"/>
                    <a:pt x="3671" y="527"/>
                  </a:cubicBezTo>
                  <a:cubicBezTo>
                    <a:pt x="3662" y="499"/>
                    <a:pt x="3657" y="469"/>
                    <a:pt x="3657" y="436"/>
                  </a:cubicBezTo>
                  <a:cubicBezTo>
                    <a:pt x="3657" y="397"/>
                    <a:pt x="3663" y="362"/>
                    <a:pt x="3675" y="333"/>
                  </a:cubicBezTo>
                  <a:cubicBezTo>
                    <a:pt x="3688" y="303"/>
                    <a:pt x="3704" y="279"/>
                    <a:pt x="3723" y="259"/>
                  </a:cubicBezTo>
                  <a:cubicBezTo>
                    <a:pt x="3743" y="239"/>
                    <a:pt x="3765" y="224"/>
                    <a:pt x="3791" y="214"/>
                  </a:cubicBezTo>
                  <a:cubicBezTo>
                    <a:pt x="3816" y="204"/>
                    <a:pt x="3843" y="199"/>
                    <a:pt x="3870" y="199"/>
                  </a:cubicBezTo>
                  <a:cubicBezTo>
                    <a:pt x="3933" y="199"/>
                    <a:pt x="3982" y="219"/>
                    <a:pt x="4019" y="257"/>
                  </a:cubicBezTo>
                  <a:close/>
                  <a:moveTo>
                    <a:pt x="3952" y="388"/>
                  </a:moveTo>
                  <a:cubicBezTo>
                    <a:pt x="3952" y="377"/>
                    <a:pt x="3950" y="367"/>
                    <a:pt x="3947" y="357"/>
                  </a:cubicBezTo>
                  <a:cubicBezTo>
                    <a:pt x="3944" y="347"/>
                    <a:pt x="3939" y="338"/>
                    <a:pt x="3932" y="330"/>
                  </a:cubicBezTo>
                  <a:cubicBezTo>
                    <a:pt x="3926" y="322"/>
                    <a:pt x="3918" y="315"/>
                    <a:pt x="3908" y="310"/>
                  </a:cubicBezTo>
                  <a:cubicBezTo>
                    <a:pt x="3898" y="305"/>
                    <a:pt x="3886" y="303"/>
                    <a:pt x="3872" y="303"/>
                  </a:cubicBezTo>
                  <a:cubicBezTo>
                    <a:pt x="3857" y="303"/>
                    <a:pt x="3845" y="305"/>
                    <a:pt x="3835" y="310"/>
                  </a:cubicBezTo>
                  <a:cubicBezTo>
                    <a:pt x="3825" y="315"/>
                    <a:pt x="3817" y="321"/>
                    <a:pt x="3810" y="329"/>
                  </a:cubicBezTo>
                  <a:cubicBezTo>
                    <a:pt x="3803" y="337"/>
                    <a:pt x="3798" y="346"/>
                    <a:pt x="3794" y="357"/>
                  </a:cubicBezTo>
                  <a:cubicBezTo>
                    <a:pt x="3791" y="367"/>
                    <a:pt x="3788" y="377"/>
                    <a:pt x="3786" y="388"/>
                  </a:cubicBezTo>
                  <a:lnTo>
                    <a:pt x="3952" y="388"/>
                  </a:lnTo>
                  <a:close/>
                  <a:moveTo>
                    <a:pt x="4479" y="484"/>
                  </a:moveTo>
                  <a:cubicBezTo>
                    <a:pt x="4475" y="470"/>
                    <a:pt x="4468" y="457"/>
                    <a:pt x="4457" y="446"/>
                  </a:cubicBezTo>
                  <a:cubicBezTo>
                    <a:pt x="4447" y="434"/>
                    <a:pt x="4433" y="424"/>
                    <a:pt x="4415" y="414"/>
                  </a:cubicBezTo>
                  <a:cubicBezTo>
                    <a:pt x="4397" y="404"/>
                    <a:pt x="4374" y="394"/>
                    <a:pt x="4347" y="384"/>
                  </a:cubicBezTo>
                  <a:cubicBezTo>
                    <a:pt x="4333" y="379"/>
                    <a:pt x="4322" y="374"/>
                    <a:pt x="4313" y="370"/>
                  </a:cubicBezTo>
                  <a:cubicBezTo>
                    <a:pt x="4305" y="366"/>
                    <a:pt x="4298" y="362"/>
                    <a:pt x="4293" y="358"/>
                  </a:cubicBezTo>
                  <a:cubicBezTo>
                    <a:pt x="4288" y="354"/>
                    <a:pt x="4284" y="351"/>
                    <a:pt x="4283" y="347"/>
                  </a:cubicBezTo>
                  <a:cubicBezTo>
                    <a:pt x="4281" y="343"/>
                    <a:pt x="4280" y="338"/>
                    <a:pt x="4280" y="333"/>
                  </a:cubicBezTo>
                  <a:cubicBezTo>
                    <a:pt x="4280" y="311"/>
                    <a:pt x="4300" y="300"/>
                    <a:pt x="4339" y="300"/>
                  </a:cubicBezTo>
                  <a:cubicBezTo>
                    <a:pt x="4361" y="300"/>
                    <a:pt x="4380" y="302"/>
                    <a:pt x="4397" y="306"/>
                  </a:cubicBezTo>
                  <a:cubicBezTo>
                    <a:pt x="4414" y="310"/>
                    <a:pt x="4430" y="315"/>
                    <a:pt x="4445" y="320"/>
                  </a:cubicBezTo>
                  <a:cubicBezTo>
                    <a:pt x="4466" y="222"/>
                    <a:pt x="4466" y="222"/>
                    <a:pt x="4466" y="222"/>
                  </a:cubicBezTo>
                  <a:cubicBezTo>
                    <a:pt x="4452" y="216"/>
                    <a:pt x="4432" y="211"/>
                    <a:pt x="4407" y="207"/>
                  </a:cubicBezTo>
                  <a:cubicBezTo>
                    <a:pt x="4383" y="202"/>
                    <a:pt x="4357" y="199"/>
                    <a:pt x="4330" y="199"/>
                  </a:cubicBezTo>
                  <a:cubicBezTo>
                    <a:pt x="4276" y="199"/>
                    <a:pt x="4234" y="211"/>
                    <a:pt x="4203" y="235"/>
                  </a:cubicBezTo>
                  <a:cubicBezTo>
                    <a:pt x="4172" y="260"/>
                    <a:pt x="4156" y="292"/>
                    <a:pt x="4156" y="334"/>
                  </a:cubicBezTo>
                  <a:cubicBezTo>
                    <a:pt x="4156" y="355"/>
                    <a:pt x="4159" y="374"/>
                    <a:pt x="4166" y="389"/>
                  </a:cubicBezTo>
                  <a:cubicBezTo>
                    <a:pt x="4172" y="404"/>
                    <a:pt x="4180" y="417"/>
                    <a:pt x="4192" y="428"/>
                  </a:cubicBezTo>
                  <a:cubicBezTo>
                    <a:pt x="4203" y="439"/>
                    <a:pt x="4216" y="448"/>
                    <a:pt x="4232" y="456"/>
                  </a:cubicBezTo>
                  <a:cubicBezTo>
                    <a:pt x="4248" y="464"/>
                    <a:pt x="4266" y="472"/>
                    <a:pt x="4286" y="479"/>
                  </a:cubicBezTo>
                  <a:cubicBezTo>
                    <a:pt x="4311" y="488"/>
                    <a:pt x="4330" y="497"/>
                    <a:pt x="4343" y="505"/>
                  </a:cubicBezTo>
                  <a:cubicBezTo>
                    <a:pt x="4355" y="512"/>
                    <a:pt x="4361" y="521"/>
                    <a:pt x="4361" y="531"/>
                  </a:cubicBezTo>
                  <a:cubicBezTo>
                    <a:pt x="4361" y="544"/>
                    <a:pt x="4356" y="553"/>
                    <a:pt x="4347" y="557"/>
                  </a:cubicBezTo>
                  <a:cubicBezTo>
                    <a:pt x="4337" y="562"/>
                    <a:pt x="4321" y="564"/>
                    <a:pt x="4298" y="564"/>
                  </a:cubicBezTo>
                  <a:cubicBezTo>
                    <a:pt x="4298" y="564"/>
                    <a:pt x="4298" y="564"/>
                    <a:pt x="4298" y="564"/>
                  </a:cubicBezTo>
                  <a:cubicBezTo>
                    <a:pt x="4298" y="564"/>
                    <a:pt x="4298" y="564"/>
                    <a:pt x="4298" y="564"/>
                  </a:cubicBezTo>
                  <a:cubicBezTo>
                    <a:pt x="4298" y="564"/>
                    <a:pt x="4298" y="564"/>
                    <a:pt x="4298" y="564"/>
                  </a:cubicBezTo>
                  <a:cubicBezTo>
                    <a:pt x="4298" y="564"/>
                    <a:pt x="4298" y="564"/>
                    <a:pt x="4298" y="564"/>
                  </a:cubicBezTo>
                  <a:cubicBezTo>
                    <a:pt x="4276" y="564"/>
                    <a:pt x="4254" y="562"/>
                    <a:pt x="4231" y="557"/>
                  </a:cubicBezTo>
                  <a:cubicBezTo>
                    <a:pt x="4209" y="552"/>
                    <a:pt x="4187" y="545"/>
                    <a:pt x="4166" y="537"/>
                  </a:cubicBezTo>
                  <a:cubicBezTo>
                    <a:pt x="4145" y="639"/>
                    <a:pt x="4145" y="639"/>
                    <a:pt x="4145" y="639"/>
                  </a:cubicBezTo>
                  <a:cubicBezTo>
                    <a:pt x="4155" y="644"/>
                    <a:pt x="4173" y="649"/>
                    <a:pt x="4198" y="656"/>
                  </a:cubicBezTo>
                  <a:cubicBezTo>
                    <a:pt x="4225" y="663"/>
                    <a:pt x="4258" y="666"/>
                    <a:pt x="4297" y="666"/>
                  </a:cubicBezTo>
                  <a:cubicBezTo>
                    <a:pt x="4357" y="666"/>
                    <a:pt x="4404" y="655"/>
                    <a:pt x="4436" y="632"/>
                  </a:cubicBezTo>
                  <a:cubicBezTo>
                    <a:pt x="4469" y="610"/>
                    <a:pt x="4486" y="577"/>
                    <a:pt x="4486" y="533"/>
                  </a:cubicBezTo>
                  <a:cubicBezTo>
                    <a:pt x="4486" y="514"/>
                    <a:pt x="4484" y="498"/>
                    <a:pt x="4479" y="484"/>
                  </a:cubicBezTo>
                  <a:close/>
                </a:path>
              </a:pathLst>
            </a:custGeom>
            <a:solidFill>
              <a:srgbClr val="326D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a:solidFill>
                  <a:srgbClr val="FFFFFF"/>
                </a:solidFill>
                <a:latin typeface="Amazon Ember"/>
              </a:endParaRPr>
            </a:p>
          </p:txBody>
        </p:sp>
      </p:grpSp>
      <p:cxnSp>
        <p:nvCxnSpPr>
          <p:cNvPr id="46" name="Connector: Elbow 52">
            <a:extLst>
              <a:ext uri="{FF2B5EF4-FFF2-40B4-BE49-F238E27FC236}">
                <a16:creationId xmlns:a16="http://schemas.microsoft.com/office/drawing/2014/main" id="{8E1F53D6-7BD9-9446-9CD7-D294B138D2FB}"/>
              </a:ext>
            </a:extLst>
          </p:cNvPr>
          <p:cNvCxnSpPr>
            <a:stCxn id="12" idx="2"/>
            <a:endCxn id="40" idx="0"/>
          </p:cNvCxnSpPr>
          <p:nvPr/>
        </p:nvCxnSpPr>
        <p:spPr>
          <a:xfrm rot="16200000" flipH="1">
            <a:off x="2660815" y="1430113"/>
            <a:ext cx="837941" cy="2988962"/>
          </a:xfrm>
          <a:prstGeom prst="bentConnector3">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Connector: Elbow 54">
            <a:extLst>
              <a:ext uri="{FF2B5EF4-FFF2-40B4-BE49-F238E27FC236}">
                <a16:creationId xmlns:a16="http://schemas.microsoft.com/office/drawing/2014/main" id="{7DC3E7D1-5F55-AB4D-ACE1-78A7BC268D87}"/>
              </a:ext>
            </a:extLst>
          </p:cNvPr>
          <p:cNvCxnSpPr>
            <a:stCxn id="9" idx="2"/>
            <a:endCxn id="40" idx="0"/>
          </p:cNvCxnSpPr>
          <p:nvPr/>
        </p:nvCxnSpPr>
        <p:spPr>
          <a:xfrm rot="16200000" flipH="1">
            <a:off x="3652776" y="2422075"/>
            <a:ext cx="838241" cy="1004738"/>
          </a:xfrm>
          <a:prstGeom prst="bentConnector3">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Connector: Elbow 56">
            <a:extLst>
              <a:ext uri="{FF2B5EF4-FFF2-40B4-BE49-F238E27FC236}">
                <a16:creationId xmlns:a16="http://schemas.microsoft.com/office/drawing/2014/main" id="{0B5F096A-EF54-5245-9B2C-0B8F02DE9488}"/>
              </a:ext>
            </a:extLst>
          </p:cNvPr>
          <p:cNvCxnSpPr>
            <a:stCxn id="6" idx="2"/>
            <a:endCxn id="40" idx="0"/>
          </p:cNvCxnSpPr>
          <p:nvPr/>
        </p:nvCxnSpPr>
        <p:spPr>
          <a:xfrm rot="5400000">
            <a:off x="4648193" y="2431098"/>
            <a:ext cx="838540" cy="986393"/>
          </a:xfrm>
          <a:prstGeom prst="bentConnector3">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Connector: Elbow 58">
            <a:extLst>
              <a:ext uri="{FF2B5EF4-FFF2-40B4-BE49-F238E27FC236}">
                <a16:creationId xmlns:a16="http://schemas.microsoft.com/office/drawing/2014/main" id="{4294B2D7-DB9D-D942-B84C-891B13F31C18}"/>
              </a:ext>
            </a:extLst>
          </p:cNvPr>
          <p:cNvCxnSpPr>
            <a:stCxn id="3" idx="2"/>
            <a:endCxn id="40" idx="0"/>
          </p:cNvCxnSpPr>
          <p:nvPr/>
        </p:nvCxnSpPr>
        <p:spPr>
          <a:xfrm rot="5400000">
            <a:off x="5647061" y="1431930"/>
            <a:ext cx="838839" cy="2984430"/>
          </a:xfrm>
          <a:prstGeom prst="bentConnector3">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4034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BBED8A-1C5E-1C4D-9966-53A683D6E794}"/>
              </a:ext>
            </a:extLst>
          </p:cNvPr>
          <p:cNvSpPr/>
          <p:nvPr/>
        </p:nvSpPr>
        <p:spPr>
          <a:xfrm>
            <a:off x="454232" y="1870364"/>
            <a:ext cx="8238506" cy="138941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 name="TextBox 2">
            <a:extLst>
              <a:ext uri="{FF2B5EF4-FFF2-40B4-BE49-F238E27FC236}">
                <a16:creationId xmlns:a16="http://schemas.microsoft.com/office/drawing/2014/main" id="{01A869C5-B2A4-7848-83A3-303B2DB4902E}"/>
              </a:ext>
            </a:extLst>
          </p:cNvPr>
          <p:cNvSpPr txBox="1"/>
          <p:nvPr/>
        </p:nvSpPr>
        <p:spPr>
          <a:xfrm>
            <a:off x="873354" y="2322697"/>
            <a:ext cx="7400261" cy="507831"/>
          </a:xfrm>
          <a:prstGeom prst="rect">
            <a:avLst/>
          </a:prstGeom>
          <a:noFill/>
        </p:spPr>
        <p:txBody>
          <a:bodyPr wrap="square" rtlCol="0">
            <a:spAutoFit/>
          </a:bodyPr>
          <a:lstStyle/>
          <a:p>
            <a:pPr defTabSz="685800"/>
            <a:r>
              <a:rPr lang="en-US" sz="1350" b="1" dirty="0">
                <a:solidFill>
                  <a:srgbClr val="FFFFFF"/>
                </a:solidFill>
                <a:latin typeface="Consolas" charset="0"/>
                <a:ea typeface="Consolas" charset="0"/>
                <a:cs typeface="Consolas" charset="0"/>
              </a:rPr>
              <a:t>aws </a:t>
            </a:r>
            <a:r>
              <a:rPr lang="en-US" sz="1350" b="1" dirty="0" err="1">
                <a:solidFill>
                  <a:srgbClr val="FFFFFF"/>
                </a:solidFill>
                <a:latin typeface="Consolas" charset="0"/>
                <a:ea typeface="Consolas" charset="0"/>
                <a:cs typeface="Consolas" charset="0"/>
              </a:rPr>
              <a:t>eks</a:t>
            </a:r>
            <a:r>
              <a:rPr lang="en-US" sz="1350" b="1" dirty="0">
                <a:solidFill>
                  <a:srgbClr val="FFFFFF"/>
                </a:solidFill>
                <a:latin typeface="Consolas" charset="0"/>
                <a:ea typeface="Consolas" charset="0"/>
                <a:cs typeface="Consolas" charset="0"/>
              </a:rPr>
              <a:t> create-cluster </a:t>
            </a:r>
            <a:r>
              <a:rPr lang="en-US" sz="1350" dirty="0">
                <a:solidFill>
                  <a:srgbClr val="FFFFFF"/>
                </a:solidFill>
                <a:latin typeface="Consolas" charset="0"/>
                <a:ea typeface="Consolas" charset="0"/>
                <a:cs typeface="Consolas" charset="0"/>
              </a:rPr>
              <a:t>–cluster-name reinvent2017 –desired-master-version 1.7 –role-</a:t>
            </a:r>
            <a:r>
              <a:rPr lang="en-US" sz="1350" dirty="0" err="1">
                <a:solidFill>
                  <a:srgbClr val="FFFFFF"/>
                </a:solidFill>
                <a:latin typeface="Consolas" charset="0"/>
                <a:ea typeface="Consolas" charset="0"/>
                <a:cs typeface="Consolas" charset="0"/>
              </a:rPr>
              <a:t>arn</a:t>
            </a:r>
            <a:r>
              <a:rPr lang="en-US" sz="1350" dirty="0">
                <a:solidFill>
                  <a:srgbClr val="FFFFFF"/>
                </a:solidFill>
                <a:latin typeface="Consolas" charset="0"/>
                <a:ea typeface="Consolas" charset="0"/>
                <a:cs typeface="Consolas" charset="0"/>
              </a:rPr>
              <a:t> </a:t>
            </a:r>
            <a:r>
              <a:rPr lang="en-US" sz="1350" dirty="0" err="1">
                <a:solidFill>
                  <a:srgbClr val="FFFFFF"/>
                </a:solidFill>
                <a:latin typeface="Consolas" charset="0"/>
                <a:ea typeface="Consolas" charset="0"/>
                <a:cs typeface="Consolas" charset="0"/>
              </a:rPr>
              <a:t>arn:aws:iam</a:t>
            </a:r>
            <a:r>
              <a:rPr lang="en-US" sz="1350" dirty="0">
                <a:solidFill>
                  <a:srgbClr val="FFFFFF"/>
                </a:solidFill>
                <a:latin typeface="Consolas" charset="0"/>
                <a:ea typeface="Consolas" charset="0"/>
                <a:cs typeface="Consolas" charset="0"/>
              </a:rPr>
              <a:t>::</a:t>
            </a:r>
            <a:r>
              <a:rPr lang="en-US" sz="1350" i="1" dirty="0" err="1">
                <a:solidFill>
                  <a:srgbClr val="FFFFFF"/>
                </a:solidFill>
                <a:latin typeface="Consolas" charset="0"/>
                <a:ea typeface="Consolas" charset="0"/>
                <a:cs typeface="Consolas" charset="0"/>
              </a:rPr>
              <a:t>account-id</a:t>
            </a:r>
            <a:r>
              <a:rPr lang="en-US" sz="1350" dirty="0" err="1">
                <a:solidFill>
                  <a:srgbClr val="FFFFFF"/>
                </a:solidFill>
                <a:latin typeface="Consolas" charset="0"/>
                <a:ea typeface="Consolas" charset="0"/>
                <a:cs typeface="Consolas" charset="0"/>
              </a:rPr>
              <a:t>:role</a:t>
            </a:r>
            <a:r>
              <a:rPr lang="en-US" sz="1350" dirty="0">
                <a:solidFill>
                  <a:srgbClr val="FFFFFF"/>
                </a:solidFill>
                <a:latin typeface="Consolas" charset="0"/>
                <a:ea typeface="Consolas" charset="0"/>
                <a:cs typeface="Consolas" charset="0"/>
              </a:rPr>
              <a:t>/</a:t>
            </a:r>
            <a:r>
              <a:rPr lang="en-US" sz="1350" i="1" dirty="0">
                <a:solidFill>
                  <a:srgbClr val="FFFFFF"/>
                </a:solidFill>
                <a:latin typeface="Consolas" charset="0"/>
                <a:ea typeface="Consolas" charset="0"/>
                <a:cs typeface="Consolas" charset="0"/>
              </a:rPr>
              <a:t>role-name</a:t>
            </a:r>
            <a:r>
              <a:rPr lang="en-US" sz="1350" dirty="0">
                <a:solidFill>
                  <a:srgbClr val="FFFFFF"/>
                </a:solidFill>
                <a:latin typeface="Consolas" charset="0"/>
                <a:ea typeface="Consolas" charset="0"/>
                <a:cs typeface="Consolas" charset="0"/>
              </a:rPr>
              <a:t> </a:t>
            </a:r>
          </a:p>
        </p:txBody>
      </p:sp>
    </p:spTree>
    <p:extLst>
      <p:ext uri="{BB962C8B-B14F-4D97-AF65-F5344CB8AC3E}">
        <p14:creationId xmlns:p14="http://schemas.microsoft.com/office/powerpoint/2010/main" val="1966208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61756E-3D5F-714B-A652-B1C2D3EC6A55}"/>
              </a:ext>
            </a:extLst>
          </p:cNvPr>
          <p:cNvSpPr/>
          <p:nvPr/>
        </p:nvSpPr>
        <p:spPr>
          <a:xfrm>
            <a:off x="454232" y="1870364"/>
            <a:ext cx="8238506" cy="138941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 name="TextBox 2">
            <a:extLst>
              <a:ext uri="{FF2B5EF4-FFF2-40B4-BE49-F238E27FC236}">
                <a16:creationId xmlns:a16="http://schemas.microsoft.com/office/drawing/2014/main" id="{5C86ED10-8D7C-3544-AC16-9D719268862B}"/>
              </a:ext>
            </a:extLst>
          </p:cNvPr>
          <p:cNvSpPr txBox="1"/>
          <p:nvPr/>
        </p:nvSpPr>
        <p:spPr>
          <a:xfrm>
            <a:off x="1983594" y="2426570"/>
            <a:ext cx="5179783" cy="300082"/>
          </a:xfrm>
          <a:prstGeom prst="rect">
            <a:avLst/>
          </a:prstGeom>
          <a:noFill/>
        </p:spPr>
        <p:txBody>
          <a:bodyPr wrap="square" rtlCol="0">
            <a:spAutoFit/>
          </a:bodyPr>
          <a:lstStyle/>
          <a:p>
            <a:pPr defTabSz="685800"/>
            <a:r>
              <a:rPr lang="en-US" sz="1350" dirty="0">
                <a:solidFill>
                  <a:srgbClr val="FFFFFF"/>
                </a:solidFill>
                <a:latin typeface="Consolas" charset="0"/>
                <a:ea typeface="Consolas" charset="0"/>
                <a:cs typeface="Consolas" charset="0"/>
              </a:rPr>
              <a:t> </a:t>
            </a:r>
            <a:r>
              <a:rPr lang="en-US" sz="1350" b="1" dirty="0">
                <a:solidFill>
                  <a:srgbClr val="FFFFFF"/>
                </a:solidFill>
                <a:latin typeface="Consolas" charset="0"/>
                <a:ea typeface="Consolas" charset="0"/>
                <a:cs typeface="Consolas" charset="0"/>
              </a:rPr>
              <a:t>aws </a:t>
            </a:r>
            <a:r>
              <a:rPr lang="en-US" sz="1350" b="1" dirty="0" err="1">
                <a:solidFill>
                  <a:srgbClr val="FFFFFF"/>
                </a:solidFill>
                <a:latin typeface="Consolas" charset="0"/>
                <a:ea typeface="Consolas" charset="0"/>
                <a:cs typeface="Consolas" charset="0"/>
              </a:rPr>
              <a:t>eks</a:t>
            </a:r>
            <a:r>
              <a:rPr lang="en-US" sz="1350" b="1" dirty="0">
                <a:solidFill>
                  <a:srgbClr val="FFFFFF"/>
                </a:solidFill>
                <a:latin typeface="Consolas" charset="0"/>
                <a:ea typeface="Consolas" charset="0"/>
                <a:cs typeface="Consolas" charset="0"/>
              </a:rPr>
              <a:t> describe-cluster </a:t>
            </a:r>
            <a:r>
              <a:rPr lang="en-US" sz="1350" dirty="0">
                <a:solidFill>
                  <a:srgbClr val="FFFFFF"/>
                </a:solidFill>
                <a:latin typeface="Consolas" charset="0"/>
                <a:ea typeface="Consolas" charset="0"/>
                <a:cs typeface="Consolas" charset="0"/>
              </a:rPr>
              <a:t>–cluster-name reinvent2017</a:t>
            </a:r>
          </a:p>
        </p:txBody>
      </p:sp>
    </p:spTree>
    <p:extLst>
      <p:ext uri="{BB962C8B-B14F-4D97-AF65-F5344CB8AC3E}">
        <p14:creationId xmlns:p14="http://schemas.microsoft.com/office/powerpoint/2010/main" val="331089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0C896-9929-104C-BD49-2E1581492B95}"/>
              </a:ext>
            </a:extLst>
          </p:cNvPr>
          <p:cNvSpPr/>
          <p:nvPr/>
        </p:nvSpPr>
        <p:spPr>
          <a:xfrm>
            <a:off x="457201" y="498763"/>
            <a:ext cx="8223662" cy="398120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 name="TextBox 2">
            <a:extLst>
              <a:ext uri="{FF2B5EF4-FFF2-40B4-BE49-F238E27FC236}">
                <a16:creationId xmlns:a16="http://schemas.microsoft.com/office/drawing/2014/main" id="{FDD63600-8886-7141-A284-573660B6042C}"/>
              </a:ext>
            </a:extLst>
          </p:cNvPr>
          <p:cNvSpPr txBox="1"/>
          <p:nvPr/>
        </p:nvSpPr>
        <p:spPr>
          <a:xfrm>
            <a:off x="877164" y="1218164"/>
            <a:ext cx="4181725" cy="3208571"/>
          </a:xfrm>
          <a:prstGeom prst="rect">
            <a:avLst/>
          </a:prstGeom>
          <a:noFill/>
        </p:spPr>
        <p:txBody>
          <a:bodyPr wrap="square" rtlCol="0">
            <a:spAutoFit/>
          </a:bodyPr>
          <a:lstStyle/>
          <a:p>
            <a:pPr defTabSz="685800"/>
            <a:r>
              <a:rPr lang="en-US" sz="1350" dirty="0">
                <a:solidFill>
                  <a:srgbClr val="FFFFFF"/>
                </a:solidFill>
                <a:latin typeface="Consolas" charset="0"/>
                <a:ea typeface="Consolas" charset="0"/>
                <a:cs typeface="Consolas" charset="0"/>
              </a:rPr>
              <a:t>HTTP/1.1 200 Content-type: application/</a:t>
            </a:r>
            <a:r>
              <a:rPr lang="en-US" sz="1350" dirty="0" err="1">
                <a:solidFill>
                  <a:srgbClr val="FFFFFF"/>
                </a:solidFill>
                <a:latin typeface="Consolas" charset="0"/>
                <a:ea typeface="Consolas" charset="0"/>
                <a:cs typeface="Consolas" charset="0"/>
              </a:rPr>
              <a:t>json</a:t>
            </a:r>
            <a:r>
              <a:rPr lang="en-US" sz="1350" dirty="0">
                <a:solidFill>
                  <a:srgbClr val="FFFFFF"/>
                </a:solidFill>
                <a:latin typeface="Consolas" charset="0"/>
                <a:ea typeface="Consolas" charset="0"/>
                <a:cs typeface="Consolas" charset="0"/>
              </a:rPr>
              <a:t> </a:t>
            </a:r>
          </a:p>
          <a:p>
            <a:pPr defTabSz="685800"/>
            <a:endParaRPr lang="en-US" sz="1350" dirty="0">
              <a:solidFill>
                <a:srgbClr val="FFFFFF"/>
              </a:solidFill>
              <a:latin typeface="Consolas" charset="0"/>
              <a:ea typeface="Consolas" charset="0"/>
              <a:cs typeface="Consolas" charset="0"/>
            </a:endParaRPr>
          </a:p>
          <a:p>
            <a:pPr defTabSz="685800"/>
            <a:r>
              <a:rPr lang="en-US" sz="1350" dirty="0">
                <a:solidFill>
                  <a:srgbClr val="FFFFFF"/>
                </a:solidFill>
                <a:latin typeface="Consolas" charset="0"/>
                <a:ea typeface="Consolas" charset="0"/>
                <a:cs typeface="Consolas" charset="0"/>
              </a:rPr>
              <a:t>{ "</a:t>
            </a:r>
            <a:r>
              <a:rPr lang="en-US" sz="1350" dirty="0">
                <a:solidFill>
                  <a:srgbClr val="FFFFFF"/>
                </a:solidFill>
                <a:latin typeface="Consolas" charset="0"/>
                <a:ea typeface="Consolas" charset="0"/>
                <a:cs typeface="Consolas" charset="0"/>
                <a:hlinkClick r:id="rId2"/>
              </a:rPr>
              <a:t>cluster</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3"/>
              </a:rPr>
              <a:t>clusterName</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4"/>
              </a:rPr>
              <a:t>createdAt</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number</a:t>
            </a:r>
            <a:r>
              <a:rPr lang="en-US" sz="1350" dirty="0">
                <a:solidFill>
                  <a:srgbClr val="FFFFFF"/>
                </a:solidFill>
                <a:latin typeface="Consolas" charset="0"/>
                <a:ea typeface="Consolas" charset="0"/>
                <a:cs typeface="Consolas" charset="0"/>
              </a:rPr>
              <a:t>,</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5"/>
              </a:rPr>
              <a:t>currentMasterVersion</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6"/>
              </a:rPr>
              <a:t>desiredMasterVersion</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7"/>
              </a:rPr>
              <a:t>masterEndpoint</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8"/>
              </a:rPr>
              <a:t>roleArn</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9"/>
              </a:rPr>
              <a:t>status</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a:t>
            </a:r>
            <a:r>
              <a:rPr lang="en-US" sz="1350" dirty="0">
                <a:solidFill>
                  <a:srgbClr val="FFFFFF"/>
                </a:solidFill>
                <a:latin typeface="Consolas" charset="0"/>
                <a:ea typeface="Consolas" charset="0"/>
                <a:cs typeface="Consolas" charset="0"/>
                <a:hlinkClick r:id="rId10"/>
              </a:rPr>
              <a:t>statusMessage</a:t>
            </a:r>
            <a:r>
              <a:rPr lang="en-US" sz="1350" dirty="0">
                <a:solidFill>
                  <a:srgbClr val="FFFFFF"/>
                </a:solidFill>
                <a:latin typeface="Consolas" charset="0"/>
                <a:ea typeface="Consolas" charset="0"/>
                <a:cs typeface="Consolas" charset="0"/>
              </a:rPr>
              <a:t>": "</a:t>
            </a:r>
            <a:r>
              <a:rPr lang="en-US" sz="1350" b="1" i="1" dirty="0">
                <a:solidFill>
                  <a:srgbClr val="FFFFFF"/>
                </a:solidFill>
                <a:latin typeface="Consolas" charset="0"/>
                <a:ea typeface="Consolas" charset="0"/>
                <a:cs typeface="Consolas" charset="0"/>
              </a:rPr>
              <a:t>string</a:t>
            </a:r>
            <a:r>
              <a:rPr lang="en-US" sz="1350" dirty="0">
                <a:solidFill>
                  <a:srgbClr val="FFFFFF"/>
                </a:solidFill>
                <a:latin typeface="Consolas" charset="0"/>
                <a:ea typeface="Consolas" charset="0"/>
                <a:cs typeface="Consolas" charset="0"/>
              </a:rPr>
              <a:t>" </a:t>
            </a:r>
          </a:p>
          <a:p>
            <a:pPr marL="342900" lvl="1" defTabSz="685800"/>
            <a:r>
              <a:rPr lang="en-US" sz="1350" dirty="0">
                <a:solidFill>
                  <a:srgbClr val="FFFFFF"/>
                </a:solidFill>
                <a:latin typeface="Consolas" charset="0"/>
                <a:ea typeface="Consolas" charset="0"/>
                <a:cs typeface="Consolas" charset="0"/>
              </a:rPr>
              <a:t>} </a:t>
            </a:r>
          </a:p>
          <a:p>
            <a:pPr defTabSz="685800"/>
            <a:r>
              <a:rPr lang="en-US" sz="1350" dirty="0">
                <a:solidFill>
                  <a:srgbClr val="FFFFFF"/>
                </a:solidFill>
                <a:latin typeface="Consolas" charset="0"/>
                <a:ea typeface="Consolas" charset="0"/>
                <a:cs typeface="Consolas" charset="0"/>
              </a:rPr>
              <a:t>}</a:t>
            </a:r>
          </a:p>
        </p:txBody>
      </p:sp>
      <p:sp>
        <p:nvSpPr>
          <p:cNvPr id="4" name="Content Placeholder 5">
            <a:extLst>
              <a:ext uri="{FF2B5EF4-FFF2-40B4-BE49-F238E27FC236}">
                <a16:creationId xmlns:a16="http://schemas.microsoft.com/office/drawing/2014/main" id="{0C87D284-049F-DC47-9184-B342B31BB0E5}"/>
              </a:ext>
            </a:extLst>
          </p:cNvPr>
          <p:cNvSpPr txBox="1">
            <a:spLocks/>
          </p:cNvSpPr>
          <p:nvPr/>
        </p:nvSpPr>
        <p:spPr>
          <a:xfrm>
            <a:off x="457201" y="627631"/>
            <a:ext cx="4144488" cy="904863"/>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r>
              <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Cluster Metadata</a:t>
            </a:r>
          </a:p>
          <a:p>
            <a:pPr algn="ctr" defTabSz="457189"/>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808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33333E-6 0.04598 L -3.33333E-6 4.44444E-6 " pathEditMode="relative" rAng="0" ptsTypes="AA">
                                      <p:cBhvr>
                                        <p:cTn id="9" dur="5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14602C-710C-0E41-A2DD-2BFEA219A0EB}"/>
              </a:ext>
            </a:extLst>
          </p:cNvPr>
          <p:cNvSpPr/>
          <p:nvPr/>
        </p:nvSpPr>
        <p:spPr>
          <a:xfrm>
            <a:off x="454232" y="1870364"/>
            <a:ext cx="8238506" cy="138941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 name="TextBox 2">
            <a:extLst>
              <a:ext uri="{FF2B5EF4-FFF2-40B4-BE49-F238E27FC236}">
                <a16:creationId xmlns:a16="http://schemas.microsoft.com/office/drawing/2014/main" id="{63E3C0AE-43AD-554D-9840-E248A20BD18D}"/>
              </a:ext>
            </a:extLst>
          </p:cNvPr>
          <p:cNvSpPr txBox="1"/>
          <p:nvPr/>
        </p:nvSpPr>
        <p:spPr>
          <a:xfrm>
            <a:off x="3354699" y="2426570"/>
            <a:ext cx="2437573" cy="300082"/>
          </a:xfrm>
          <a:prstGeom prst="rect">
            <a:avLst/>
          </a:prstGeom>
          <a:noFill/>
        </p:spPr>
        <p:txBody>
          <a:bodyPr wrap="square" rtlCol="0">
            <a:spAutoFit/>
          </a:bodyPr>
          <a:lstStyle/>
          <a:p>
            <a:pPr defTabSz="685800"/>
            <a:r>
              <a:rPr lang="en-US" sz="1350" dirty="0">
                <a:solidFill>
                  <a:srgbClr val="FFFFFF"/>
                </a:solidFill>
                <a:latin typeface="Consolas" charset="0"/>
                <a:ea typeface="Consolas" charset="0"/>
                <a:cs typeface="Consolas" charset="0"/>
              </a:rPr>
              <a:t> </a:t>
            </a:r>
            <a:r>
              <a:rPr lang="en-US" sz="1350" b="1" dirty="0">
                <a:solidFill>
                  <a:srgbClr val="FFFFFF"/>
                </a:solidFill>
                <a:latin typeface="Consolas" charset="0"/>
                <a:ea typeface="Consolas" charset="0"/>
                <a:cs typeface="Consolas" charset="0"/>
              </a:rPr>
              <a:t>aws </a:t>
            </a:r>
            <a:r>
              <a:rPr lang="en-US" sz="1350" b="1" dirty="0" err="1">
                <a:solidFill>
                  <a:srgbClr val="FFFFFF"/>
                </a:solidFill>
                <a:latin typeface="Consolas" charset="0"/>
                <a:ea typeface="Consolas" charset="0"/>
                <a:cs typeface="Consolas" charset="0"/>
              </a:rPr>
              <a:t>eks</a:t>
            </a:r>
            <a:r>
              <a:rPr lang="en-US" sz="1350" b="1" dirty="0">
                <a:solidFill>
                  <a:srgbClr val="FFFFFF"/>
                </a:solidFill>
                <a:latin typeface="Consolas" charset="0"/>
                <a:ea typeface="Consolas" charset="0"/>
                <a:cs typeface="Consolas" charset="0"/>
              </a:rPr>
              <a:t> list-clusters</a:t>
            </a:r>
          </a:p>
        </p:txBody>
      </p:sp>
    </p:spTree>
    <p:extLst>
      <p:ext uri="{BB962C8B-B14F-4D97-AF65-F5344CB8AC3E}">
        <p14:creationId xmlns:p14="http://schemas.microsoft.com/office/powerpoint/2010/main" val="523512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23BE2D-671A-4D44-9104-D578A3BC940D}"/>
              </a:ext>
            </a:extLst>
          </p:cNvPr>
          <p:cNvSpPr/>
          <p:nvPr/>
        </p:nvSpPr>
        <p:spPr>
          <a:xfrm>
            <a:off x="454232" y="1870364"/>
            <a:ext cx="8238506" cy="1389413"/>
          </a:xfrm>
          <a:prstGeom prst="rect">
            <a:avLst/>
          </a:prstGeom>
          <a:solidFill>
            <a:srgbClr val="191919"/>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dirty="0">
              <a:solidFill>
                <a:srgbClr val="FFFFFF"/>
              </a:solidFill>
              <a:latin typeface="Amazon Ember"/>
            </a:endParaRPr>
          </a:p>
        </p:txBody>
      </p:sp>
      <p:sp>
        <p:nvSpPr>
          <p:cNvPr id="3" name="TextBox 2">
            <a:extLst>
              <a:ext uri="{FF2B5EF4-FFF2-40B4-BE49-F238E27FC236}">
                <a16:creationId xmlns:a16="http://schemas.microsoft.com/office/drawing/2014/main" id="{E1CB6374-171B-2D4F-86DD-4F9DC5C7B1E7}"/>
              </a:ext>
            </a:extLst>
          </p:cNvPr>
          <p:cNvSpPr txBox="1"/>
          <p:nvPr/>
        </p:nvSpPr>
        <p:spPr>
          <a:xfrm>
            <a:off x="2146465" y="2311155"/>
            <a:ext cx="4854039" cy="507831"/>
          </a:xfrm>
          <a:prstGeom prst="rect">
            <a:avLst/>
          </a:prstGeom>
          <a:noFill/>
        </p:spPr>
        <p:txBody>
          <a:bodyPr wrap="square" rtlCol="0">
            <a:spAutoFit/>
          </a:bodyPr>
          <a:lstStyle/>
          <a:p>
            <a:pPr algn="ctr" defTabSz="685800"/>
            <a:r>
              <a:rPr lang="en-US" sz="1350" dirty="0">
                <a:solidFill>
                  <a:srgbClr val="FFFFFF"/>
                </a:solidFill>
                <a:latin typeface="Consolas" charset="0"/>
                <a:ea typeface="Consolas" charset="0"/>
                <a:cs typeface="Consolas" charset="0"/>
              </a:rPr>
              <a:t> </a:t>
            </a:r>
            <a:r>
              <a:rPr lang="en-US" sz="1350" b="1" dirty="0">
                <a:solidFill>
                  <a:srgbClr val="FFFFFF"/>
                </a:solidFill>
                <a:latin typeface="Consolas" charset="0"/>
                <a:ea typeface="Consolas" charset="0"/>
                <a:cs typeface="Consolas" charset="0"/>
              </a:rPr>
              <a:t>aws </a:t>
            </a:r>
            <a:r>
              <a:rPr lang="en-US" sz="1350" b="1" dirty="0" err="1">
                <a:solidFill>
                  <a:srgbClr val="FFFFFF"/>
                </a:solidFill>
                <a:latin typeface="Consolas" charset="0"/>
                <a:ea typeface="Consolas" charset="0"/>
                <a:cs typeface="Consolas" charset="0"/>
              </a:rPr>
              <a:t>eks</a:t>
            </a:r>
            <a:r>
              <a:rPr lang="en-US" sz="1350" b="1" dirty="0">
                <a:solidFill>
                  <a:srgbClr val="FFFFFF"/>
                </a:solidFill>
                <a:latin typeface="Consolas" charset="0"/>
                <a:ea typeface="Consolas" charset="0"/>
                <a:cs typeface="Consolas" charset="0"/>
              </a:rPr>
              <a:t> delete-cluster –cluster-name reinvent2017</a:t>
            </a:r>
          </a:p>
        </p:txBody>
      </p:sp>
    </p:spTree>
    <p:extLst>
      <p:ext uri="{BB962C8B-B14F-4D97-AF65-F5344CB8AC3E}">
        <p14:creationId xmlns:p14="http://schemas.microsoft.com/office/powerpoint/2010/main" val="924886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0000-438A-7547-B79E-B9D6275F1958}"/>
              </a:ext>
            </a:extLst>
          </p:cNvPr>
          <p:cNvSpPr>
            <a:spLocks noGrp="1"/>
          </p:cNvSpPr>
          <p:nvPr>
            <p:ph type="title"/>
          </p:nvPr>
        </p:nvSpPr>
        <p:spPr/>
        <p:txBody>
          <a:bodyPr/>
          <a:lstStyle/>
          <a:p>
            <a:pPr algn="ctr"/>
            <a:r>
              <a:rPr lang="en-US" dirty="0"/>
              <a:t>EKS Architecture</a:t>
            </a:r>
          </a:p>
        </p:txBody>
      </p:sp>
    </p:spTree>
    <p:extLst>
      <p:ext uri="{BB962C8B-B14F-4D97-AF65-F5344CB8AC3E}">
        <p14:creationId xmlns:p14="http://schemas.microsoft.com/office/powerpoint/2010/main" val="361543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5">
            <a:extLst>
              <a:ext uri="{FF2B5EF4-FFF2-40B4-BE49-F238E27FC236}">
                <a16:creationId xmlns:a16="http://schemas.microsoft.com/office/drawing/2014/main" id="{A20C65A4-B846-CC47-BFBF-C6D7D83E9566}"/>
              </a:ext>
            </a:extLst>
          </p:cNvPr>
          <p:cNvSpPr/>
          <p:nvPr/>
        </p:nvSpPr>
        <p:spPr>
          <a:xfrm>
            <a:off x="3999146" y="1971675"/>
            <a:ext cx="2954104" cy="1284122"/>
          </a:xfrm>
          <a:prstGeom prst="roundRect">
            <a:avLst>
              <a:gd name="adj" fmla="val 0"/>
            </a:avLst>
          </a:prstGeom>
          <a:noFill/>
          <a:ln w="6350">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0113EFF0-4D13-A247-A1B8-8CEEF026C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899" y="2378884"/>
            <a:ext cx="387095" cy="401432"/>
          </a:xfrm>
          <a:prstGeom prst="rect">
            <a:avLst/>
          </a:prstGeom>
        </p:spPr>
      </p:pic>
      <p:pic>
        <p:nvPicPr>
          <p:cNvPr id="4" name="Picture 3">
            <a:extLst>
              <a:ext uri="{FF2B5EF4-FFF2-40B4-BE49-F238E27FC236}">
                <a16:creationId xmlns:a16="http://schemas.microsoft.com/office/drawing/2014/main" id="{DDDE6D05-D0CA-0A43-8947-6B2618AAD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840" y="2312302"/>
            <a:ext cx="519713" cy="602867"/>
          </a:xfrm>
          <a:prstGeom prst="rect">
            <a:avLst/>
          </a:prstGeom>
        </p:spPr>
      </p:pic>
      <p:pic>
        <p:nvPicPr>
          <p:cNvPr id="5" name="Picture 4">
            <a:extLst>
              <a:ext uri="{FF2B5EF4-FFF2-40B4-BE49-F238E27FC236}">
                <a16:creationId xmlns:a16="http://schemas.microsoft.com/office/drawing/2014/main" id="{C05EA640-0824-034D-993C-CC66A1F707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964" y="2378884"/>
            <a:ext cx="387095" cy="401432"/>
          </a:xfrm>
          <a:prstGeom prst="rect">
            <a:avLst/>
          </a:prstGeom>
        </p:spPr>
      </p:pic>
      <p:pic>
        <p:nvPicPr>
          <p:cNvPr id="6" name="Picture 5">
            <a:extLst>
              <a:ext uri="{FF2B5EF4-FFF2-40B4-BE49-F238E27FC236}">
                <a16:creationId xmlns:a16="http://schemas.microsoft.com/office/drawing/2014/main" id="{5B871229-0816-CB47-97F9-250245B10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029" y="2378884"/>
            <a:ext cx="387095" cy="401432"/>
          </a:xfrm>
          <a:prstGeom prst="rect">
            <a:avLst/>
          </a:prstGeom>
        </p:spPr>
      </p:pic>
      <p:sp>
        <p:nvSpPr>
          <p:cNvPr id="7" name="Rectangle: Rounded Corners 95">
            <a:extLst>
              <a:ext uri="{FF2B5EF4-FFF2-40B4-BE49-F238E27FC236}">
                <a16:creationId xmlns:a16="http://schemas.microsoft.com/office/drawing/2014/main" id="{9054E8F6-C5A9-5E48-90C8-2F4A9B43AB48}"/>
              </a:ext>
            </a:extLst>
          </p:cNvPr>
          <p:cNvSpPr/>
          <p:nvPr/>
        </p:nvSpPr>
        <p:spPr>
          <a:xfrm>
            <a:off x="2050544" y="1971675"/>
            <a:ext cx="1702306" cy="1284122"/>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ECF2219-1FE2-3045-A70E-D74FCA7816E3}"/>
              </a:ext>
            </a:extLst>
          </p:cNvPr>
          <p:cNvGrpSpPr/>
          <p:nvPr/>
        </p:nvGrpSpPr>
        <p:grpSpPr>
          <a:xfrm>
            <a:off x="1804248" y="2330054"/>
            <a:ext cx="488314" cy="488314"/>
            <a:chOff x="1143140" y="540386"/>
            <a:chExt cx="488314" cy="488314"/>
          </a:xfrm>
        </p:grpSpPr>
        <p:sp>
          <p:nvSpPr>
            <p:cNvPr id="9" name="Rectangle: Rounded Corners 10">
              <a:extLst>
                <a:ext uri="{FF2B5EF4-FFF2-40B4-BE49-F238E27FC236}">
                  <a16:creationId xmlns:a16="http://schemas.microsoft.com/office/drawing/2014/main" id="{7D9F2BC8-EE32-BE43-ABB8-26C08301524B}"/>
                </a:ext>
              </a:extLst>
            </p:cNvPr>
            <p:cNvSpPr/>
            <p:nvPr/>
          </p:nvSpPr>
          <p:spPr>
            <a:xfrm>
              <a:off x="1165860" y="556260"/>
              <a:ext cx="437532" cy="266700"/>
            </a:xfrm>
            <a:prstGeom prst="roundRect">
              <a:avLst/>
            </a:prstGeom>
            <a:solidFill>
              <a:srgbClr val="1919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DAA4FE7-571F-C245-A78F-F32AFF0C7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140" y="540386"/>
              <a:ext cx="488314" cy="488314"/>
            </a:xfrm>
            <a:prstGeom prst="rect">
              <a:avLst/>
            </a:prstGeom>
          </p:spPr>
        </p:pic>
      </p:grpSp>
      <p:pic>
        <p:nvPicPr>
          <p:cNvPr id="11" name="Picture 10">
            <a:extLst>
              <a:ext uri="{FF2B5EF4-FFF2-40B4-BE49-F238E27FC236}">
                <a16:creationId xmlns:a16="http://schemas.microsoft.com/office/drawing/2014/main" id="{8485ED5D-76D7-7644-87DC-B113BF25F71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06208" y="2325685"/>
            <a:ext cx="442500" cy="458888"/>
          </a:xfrm>
          <a:prstGeom prst="rect">
            <a:avLst/>
          </a:prstGeom>
        </p:spPr>
      </p:pic>
      <p:pic>
        <p:nvPicPr>
          <p:cNvPr id="12" name="Picture 11">
            <a:extLst>
              <a:ext uri="{FF2B5EF4-FFF2-40B4-BE49-F238E27FC236}">
                <a16:creationId xmlns:a16="http://schemas.microsoft.com/office/drawing/2014/main" id="{79D4F370-08C2-BB4F-84C7-58D111F30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129" y="2349860"/>
            <a:ext cx="442500" cy="458888"/>
          </a:xfrm>
          <a:prstGeom prst="rect">
            <a:avLst/>
          </a:prstGeom>
        </p:spPr>
      </p:pic>
      <p:pic>
        <p:nvPicPr>
          <p:cNvPr id="13" name="Picture 12">
            <a:extLst>
              <a:ext uri="{FF2B5EF4-FFF2-40B4-BE49-F238E27FC236}">
                <a16:creationId xmlns:a16="http://schemas.microsoft.com/office/drawing/2014/main" id="{796E9423-AF37-F844-BE09-05D6742B43D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95565" y="2494539"/>
            <a:ext cx="442500" cy="458888"/>
          </a:xfrm>
          <a:prstGeom prst="rect">
            <a:avLst/>
          </a:prstGeom>
        </p:spPr>
      </p:pic>
      <p:pic>
        <p:nvPicPr>
          <p:cNvPr id="14" name="Picture 13">
            <a:extLst>
              <a:ext uri="{FF2B5EF4-FFF2-40B4-BE49-F238E27FC236}">
                <a16:creationId xmlns:a16="http://schemas.microsoft.com/office/drawing/2014/main" id="{1014F9DF-69CC-E541-9B62-A6E4AFA6D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491" y="2523129"/>
            <a:ext cx="442500" cy="458888"/>
          </a:xfrm>
          <a:prstGeom prst="rect">
            <a:avLst/>
          </a:prstGeom>
        </p:spPr>
      </p:pic>
      <p:pic>
        <p:nvPicPr>
          <p:cNvPr id="15" name="Picture 14">
            <a:extLst>
              <a:ext uri="{FF2B5EF4-FFF2-40B4-BE49-F238E27FC236}">
                <a16:creationId xmlns:a16="http://schemas.microsoft.com/office/drawing/2014/main" id="{11A283F9-E77A-D04F-8214-9828BB06776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15525" y="2325685"/>
            <a:ext cx="442500" cy="458888"/>
          </a:xfrm>
          <a:prstGeom prst="rect">
            <a:avLst/>
          </a:prstGeom>
        </p:spPr>
      </p:pic>
      <p:pic>
        <p:nvPicPr>
          <p:cNvPr id="16" name="Picture 15">
            <a:extLst>
              <a:ext uri="{FF2B5EF4-FFF2-40B4-BE49-F238E27FC236}">
                <a16:creationId xmlns:a16="http://schemas.microsoft.com/office/drawing/2014/main" id="{6B311B51-CC16-5845-8A1A-95684E065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447" y="2349860"/>
            <a:ext cx="442500" cy="458888"/>
          </a:xfrm>
          <a:prstGeom prst="rect">
            <a:avLst/>
          </a:prstGeom>
        </p:spPr>
      </p:pic>
      <p:pic>
        <p:nvPicPr>
          <p:cNvPr id="17" name="Picture 16">
            <a:extLst>
              <a:ext uri="{FF2B5EF4-FFF2-40B4-BE49-F238E27FC236}">
                <a16:creationId xmlns:a16="http://schemas.microsoft.com/office/drawing/2014/main" id="{3C3CEE99-5559-D349-8BD2-2A44713E134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4883" y="2494539"/>
            <a:ext cx="442500" cy="458888"/>
          </a:xfrm>
          <a:prstGeom prst="rect">
            <a:avLst/>
          </a:prstGeom>
        </p:spPr>
      </p:pic>
      <p:pic>
        <p:nvPicPr>
          <p:cNvPr id="18" name="Picture 17">
            <a:extLst>
              <a:ext uri="{FF2B5EF4-FFF2-40B4-BE49-F238E27FC236}">
                <a16:creationId xmlns:a16="http://schemas.microsoft.com/office/drawing/2014/main" id="{7E0F5268-0530-B445-A350-B12605C97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809" y="2523129"/>
            <a:ext cx="442500" cy="458888"/>
          </a:xfrm>
          <a:prstGeom prst="rect">
            <a:avLst/>
          </a:prstGeom>
        </p:spPr>
      </p:pic>
      <p:pic>
        <p:nvPicPr>
          <p:cNvPr id="19" name="Picture 18">
            <a:extLst>
              <a:ext uri="{FF2B5EF4-FFF2-40B4-BE49-F238E27FC236}">
                <a16:creationId xmlns:a16="http://schemas.microsoft.com/office/drawing/2014/main" id="{EAB7D0D0-372D-824F-9DD2-B030E004F99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131738" y="2325685"/>
            <a:ext cx="442500" cy="458888"/>
          </a:xfrm>
          <a:prstGeom prst="rect">
            <a:avLst/>
          </a:prstGeom>
        </p:spPr>
      </p:pic>
      <p:pic>
        <p:nvPicPr>
          <p:cNvPr id="20" name="Picture 19">
            <a:extLst>
              <a:ext uri="{FF2B5EF4-FFF2-40B4-BE49-F238E27FC236}">
                <a16:creationId xmlns:a16="http://schemas.microsoft.com/office/drawing/2014/main" id="{06F098D0-16A6-2947-AED0-3878DC655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659" y="2349860"/>
            <a:ext cx="442500" cy="458888"/>
          </a:xfrm>
          <a:prstGeom prst="rect">
            <a:avLst/>
          </a:prstGeom>
        </p:spPr>
      </p:pic>
      <p:pic>
        <p:nvPicPr>
          <p:cNvPr id="21" name="Picture 20">
            <a:extLst>
              <a:ext uri="{FF2B5EF4-FFF2-40B4-BE49-F238E27FC236}">
                <a16:creationId xmlns:a16="http://schemas.microsoft.com/office/drawing/2014/main" id="{64A18498-DCBB-BB47-88F7-82A5F30FCB1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21095" y="2494539"/>
            <a:ext cx="442500" cy="458888"/>
          </a:xfrm>
          <a:prstGeom prst="rect">
            <a:avLst/>
          </a:prstGeom>
        </p:spPr>
      </p:pic>
      <p:pic>
        <p:nvPicPr>
          <p:cNvPr id="22" name="Picture 21">
            <a:extLst>
              <a:ext uri="{FF2B5EF4-FFF2-40B4-BE49-F238E27FC236}">
                <a16:creationId xmlns:a16="http://schemas.microsoft.com/office/drawing/2014/main" id="{533C489B-CE63-6048-B1A4-BCB8E05A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021" y="2523129"/>
            <a:ext cx="442500" cy="458888"/>
          </a:xfrm>
          <a:prstGeom prst="rect">
            <a:avLst/>
          </a:prstGeom>
        </p:spPr>
      </p:pic>
      <p:sp>
        <p:nvSpPr>
          <p:cNvPr id="23" name="Content Placeholder 5">
            <a:extLst>
              <a:ext uri="{FF2B5EF4-FFF2-40B4-BE49-F238E27FC236}">
                <a16:creationId xmlns:a16="http://schemas.microsoft.com/office/drawing/2014/main" id="{DE1322CD-400C-6547-889B-C7D2138FEF50}"/>
              </a:ext>
            </a:extLst>
          </p:cNvPr>
          <p:cNvSpPr txBox="1">
            <a:spLocks/>
          </p:cNvSpPr>
          <p:nvPr/>
        </p:nvSpPr>
        <p:spPr>
          <a:xfrm>
            <a:off x="957218" y="449453"/>
            <a:ext cx="7208322" cy="46166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r>
              <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EKS Master </a:t>
            </a:r>
            <a:r>
              <a:rPr lang="en-US" sz="2400" spc="225" dirty="0" err="1">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rPr>
              <a:t>Autoscaling</a:t>
            </a:r>
            <a:endParaRPr lang="en-US" sz="2400" spc="225" dirty="0">
              <a:gradFill>
                <a:gsLst>
                  <a:gs pos="0">
                    <a:srgbClr val="FFFFFF"/>
                  </a:gs>
                  <a:gs pos="100000">
                    <a:srgbClr val="FFFFFF"/>
                  </a:gs>
                </a:gsLst>
                <a:lin ang="5400000" scaled="1"/>
              </a:gra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77064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77778E-6 -3.20988E-6 L -0.05764 -0.0321 " pathEditMode="relative" rAng="0" ptsTypes="AA">
                                      <p:cBhvr>
                                        <p:cTn id="6" dur="1250" fill="hold"/>
                                        <p:tgtEl>
                                          <p:spTgt spid="3"/>
                                        </p:tgtEl>
                                        <p:attrNameLst>
                                          <p:attrName>ppt_x</p:attrName>
                                          <p:attrName>ppt_y</p:attrName>
                                        </p:attrNameLst>
                                      </p:cBhvr>
                                      <p:rCtr x="-3177" y="-1944"/>
                                    </p:animMotion>
                                  </p:childTnLst>
                                </p:cTn>
                              </p:par>
                              <p:par>
                                <p:cTn id="7" presetID="42" presetClass="path" presetSubtype="0" accel="50000" decel="50000" fill="hold" nodeType="withEffect">
                                  <p:stCondLst>
                                    <p:cond delay="0"/>
                                  </p:stCondLst>
                                  <p:childTnLst>
                                    <p:animMotion origin="layout" path="M 5.55556E-7 -3.20988E-6 L -0.01858 -0.0321 " pathEditMode="relative" rAng="0" ptsTypes="AA">
                                      <p:cBhvr>
                                        <p:cTn id="8" dur="1250" fill="hold"/>
                                        <p:tgtEl>
                                          <p:spTgt spid="5"/>
                                        </p:tgtEl>
                                        <p:attrNameLst>
                                          <p:attrName>ppt_x</p:attrName>
                                          <p:attrName>ppt_y</p:attrName>
                                        </p:attrNameLst>
                                      </p:cBhvr>
                                      <p:rCtr x="-1059" y="-1574"/>
                                    </p:animMotion>
                                  </p:childTnLst>
                                </p:cTn>
                              </p:par>
                              <p:par>
                                <p:cTn id="9" presetID="42" presetClass="path" presetSubtype="0" accel="50000" decel="50000" fill="hold" nodeType="withEffect">
                                  <p:stCondLst>
                                    <p:cond delay="0"/>
                                  </p:stCondLst>
                                  <p:childTnLst>
                                    <p:animMotion origin="layout" path="M 2.77778E-7 -3.20988E-6 L 0.02101 -0.0321 " pathEditMode="relative" rAng="0" ptsTypes="AA">
                                      <p:cBhvr>
                                        <p:cTn id="10" dur="1250" fill="hold"/>
                                        <p:tgtEl>
                                          <p:spTgt spid="6"/>
                                        </p:tgtEl>
                                        <p:attrNameLst>
                                          <p:attrName>ppt_x</p:attrName>
                                          <p:attrName>ppt_y</p:attrName>
                                        </p:attrNameLst>
                                      </p:cBhvr>
                                      <p:rCtr x="1059" y="-1512"/>
                                    </p:animMotion>
                                  </p:childTnLst>
                                </p:cTn>
                              </p:par>
                              <p:par>
                                <p:cTn id="11" presetID="6" presetClass="emph" presetSubtype="0" accel="17000" decel="83000" fill="hold" nodeType="withEffect">
                                  <p:stCondLst>
                                    <p:cond delay="0"/>
                                  </p:stCondLst>
                                  <p:childTnLst>
                                    <p:animScale>
                                      <p:cBhvr>
                                        <p:cTn id="12" dur="1250" fill="hold"/>
                                        <p:tgtEl>
                                          <p:spTgt spid="3"/>
                                        </p:tgtEl>
                                      </p:cBhvr>
                                      <p:by x="113640" y="113640"/>
                                    </p:animScale>
                                  </p:childTnLst>
                                </p:cTn>
                              </p:par>
                              <p:par>
                                <p:cTn id="13" presetID="6" presetClass="emph" presetSubtype="0" accel="17000" decel="83000" fill="hold" nodeType="withEffect">
                                  <p:stCondLst>
                                    <p:cond delay="0"/>
                                  </p:stCondLst>
                                  <p:childTnLst>
                                    <p:animScale>
                                      <p:cBhvr>
                                        <p:cTn id="14" dur="1250" fill="hold"/>
                                        <p:tgtEl>
                                          <p:spTgt spid="5"/>
                                        </p:tgtEl>
                                      </p:cBhvr>
                                      <p:by x="113640" y="113640"/>
                                    </p:animScale>
                                  </p:childTnLst>
                                </p:cTn>
                              </p:par>
                              <p:par>
                                <p:cTn id="15" presetID="6" presetClass="emph" presetSubtype="0" accel="17000" decel="83000" fill="hold" nodeType="withEffect">
                                  <p:stCondLst>
                                    <p:cond delay="0"/>
                                  </p:stCondLst>
                                  <p:childTnLst>
                                    <p:animScale>
                                      <p:cBhvr>
                                        <p:cTn id="16" dur="1250" fill="hold"/>
                                        <p:tgtEl>
                                          <p:spTgt spid="6"/>
                                        </p:tgtEl>
                                      </p:cBhvr>
                                      <p:by x="113640" y="113640"/>
                                    </p:animScale>
                                  </p:childTnLst>
                                </p:cTn>
                              </p:par>
                              <p:par>
                                <p:cTn id="17" presetID="10" presetClass="entr" presetSubtype="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1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1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10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10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10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1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10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10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10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10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1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42" presetClass="path" presetSubtype="0" decel="100000" fill="hold" grpId="1" nodeType="withEffect">
                                  <p:stCondLst>
                                    <p:cond delay="0"/>
                                  </p:stCondLst>
                                  <p:childTnLst>
                                    <p:animMotion origin="layout" path="M 1.94444E-6 0.04598 L 1.94444E-6 4.44444E-6 " pathEditMode="relative" rAng="0" ptsTypes="AA">
                                      <p:cBhvr>
                                        <p:cTn id="58" dur="500" fill="hold"/>
                                        <p:tgtEl>
                                          <p:spTgt spid="2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9">
            <a:extLst>
              <a:ext uri="{FF2B5EF4-FFF2-40B4-BE49-F238E27FC236}">
                <a16:creationId xmlns:a16="http://schemas.microsoft.com/office/drawing/2014/main" id="{6740A494-97B3-6D4D-A1BE-D751D6CE1D18}"/>
              </a:ext>
            </a:extLst>
          </p:cNvPr>
          <p:cNvSpPr/>
          <p:nvPr/>
        </p:nvSpPr>
        <p:spPr>
          <a:xfrm>
            <a:off x="3927111" y="866271"/>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Rounded Corners 5">
            <a:extLst>
              <a:ext uri="{FF2B5EF4-FFF2-40B4-BE49-F238E27FC236}">
                <a16:creationId xmlns:a16="http://schemas.microsoft.com/office/drawing/2014/main" id="{171E6577-C5C2-0445-BB52-6B0641D95BAB}"/>
              </a:ext>
            </a:extLst>
          </p:cNvPr>
          <p:cNvSpPr/>
          <p:nvPr/>
        </p:nvSpPr>
        <p:spPr>
          <a:xfrm>
            <a:off x="3927112" y="2459257"/>
            <a:ext cx="2223284" cy="13716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Rounded Corners 95">
            <a:extLst>
              <a:ext uri="{FF2B5EF4-FFF2-40B4-BE49-F238E27FC236}">
                <a16:creationId xmlns:a16="http://schemas.microsoft.com/office/drawing/2014/main" id="{39F866E9-F906-EA4F-BE50-B09EBDEF8A84}"/>
              </a:ext>
            </a:extLst>
          </p:cNvPr>
          <p:cNvSpPr/>
          <p:nvPr/>
        </p:nvSpPr>
        <p:spPr>
          <a:xfrm>
            <a:off x="1915794" y="866271"/>
            <a:ext cx="1702306" cy="2964586"/>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4B3787B-B01A-5F45-8165-A1C7A82BA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642" y="2846901"/>
            <a:ext cx="525324" cy="596313"/>
          </a:xfrm>
          <a:prstGeom prst="rect">
            <a:avLst/>
          </a:prstGeom>
        </p:spPr>
      </p:pic>
      <p:pic>
        <p:nvPicPr>
          <p:cNvPr id="6" name="Picture 5">
            <a:extLst>
              <a:ext uri="{FF2B5EF4-FFF2-40B4-BE49-F238E27FC236}">
                <a16:creationId xmlns:a16="http://schemas.microsoft.com/office/drawing/2014/main" id="{78C3D970-1897-BB4F-BB30-3035B1FF5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646" y="1229682"/>
            <a:ext cx="537316" cy="644779"/>
          </a:xfrm>
          <a:prstGeom prst="rect">
            <a:avLst/>
          </a:prstGeom>
        </p:spPr>
      </p:pic>
      <p:sp>
        <p:nvSpPr>
          <p:cNvPr id="7" name="TextBox 6">
            <a:extLst>
              <a:ext uri="{FF2B5EF4-FFF2-40B4-BE49-F238E27FC236}">
                <a16:creationId xmlns:a16="http://schemas.microsoft.com/office/drawing/2014/main" id="{5BB93423-A7A1-2B41-A6AE-34D8D66915AB}"/>
              </a:ext>
            </a:extLst>
          </p:cNvPr>
          <p:cNvSpPr txBox="1"/>
          <p:nvPr/>
        </p:nvSpPr>
        <p:spPr>
          <a:xfrm>
            <a:off x="6519174" y="2953996"/>
            <a:ext cx="943550" cy="382122"/>
          </a:xfrm>
          <a:prstGeom prst="rect">
            <a:avLst/>
          </a:prstGeom>
        </p:spPr>
        <p:txBody>
          <a:bodyPr wrap="square" lIns="0" tIns="0" rIns="0" bIns="0" rtlCol="0" anchor="t">
            <a:noAutofit/>
          </a:bodyPr>
          <a:lstStyle/>
          <a:p>
            <a:pPr defTabSz="685800"/>
            <a:r>
              <a:rPr lang="en-US" sz="1200" dirty="0">
                <a:solidFill>
                  <a:schemeClr val="accent2"/>
                </a:solidFill>
              </a:rPr>
              <a:t>Amazon </a:t>
            </a:r>
            <a:r>
              <a:rPr lang="en-US" sz="1200" dirty="0" err="1">
                <a:solidFill>
                  <a:schemeClr val="accent2"/>
                </a:solidFill>
              </a:rPr>
              <a:t>CloudWatch</a:t>
            </a:r>
            <a:endParaRPr lang="en-US" sz="1200" dirty="0">
              <a:solidFill>
                <a:schemeClr val="accent2"/>
              </a:solidFill>
            </a:endParaRPr>
          </a:p>
        </p:txBody>
      </p:sp>
      <p:sp>
        <p:nvSpPr>
          <p:cNvPr id="8" name="TextBox 7">
            <a:extLst>
              <a:ext uri="{FF2B5EF4-FFF2-40B4-BE49-F238E27FC236}">
                <a16:creationId xmlns:a16="http://schemas.microsoft.com/office/drawing/2014/main" id="{3BC4727E-C9B6-FF4A-BB42-CE018B31CA3A}"/>
              </a:ext>
            </a:extLst>
          </p:cNvPr>
          <p:cNvSpPr txBox="1"/>
          <p:nvPr/>
        </p:nvSpPr>
        <p:spPr>
          <a:xfrm>
            <a:off x="6519174" y="1361010"/>
            <a:ext cx="943550" cy="382122"/>
          </a:xfrm>
          <a:prstGeom prst="rect">
            <a:avLst/>
          </a:prstGeom>
        </p:spPr>
        <p:txBody>
          <a:bodyPr wrap="square" lIns="0" tIns="0" rIns="0" bIns="0" rtlCol="0" anchor="t">
            <a:noAutofit/>
          </a:bodyPr>
          <a:lstStyle/>
          <a:p>
            <a:pPr defTabSz="685800"/>
            <a:r>
              <a:rPr lang="en-US" sz="1200" dirty="0">
                <a:solidFill>
                  <a:schemeClr val="accent2"/>
                </a:solidFill>
              </a:rPr>
              <a:t>AWS</a:t>
            </a:r>
            <a:br>
              <a:rPr lang="en-US" sz="1200" dirty="0">
                <a:solidFill>
                  <a:schemeClr val="accent2"/>
                </a:solidFill>
              </a:rPr>
            </a:br>
            <a:r>
              <a:rPr lang="en-US" sz="1200" dirty="0" err="1">
                <a:solidFill>
                  <a:schemeClr val="accent2"/>
                </a:solidFill>
              </a:rPr>
              <a:t>CloudTrail</a:t>
            </a:r>
            <a:endParaRPr lang="en-US" sz="1200" dirty="0">
              <a:solidFill>
                <a:schemeClr val="accent2"/>
              </a:solidFill>
            </a:endParaRPr>
          </a:p>
        </p:txBody>
      </p:sp>
      <p:pic>
        <p:nvPicPr>
          <p:cNvPr id="9" name="Picture 8">
            <a:extLst>
              <a:ext uri="{FF2B5EF4-FFF2-40B4-BE49-F238E27FC236}">
                <a16:creationId xmlns:a16="http://schemas.microsoft.com/office/drawing/2014/main" id="{ABA1FD79-884B-8D44-9F50-E90E2E10F6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194" y="3556908"/>
            <a:ext cx="461118" cy="553341"/>
          </a:xfrm>
          <a:prstGeom prst="rect">
            <a:avLst/>
          </a:prstGeom>
        </p:spPr>
      </p:pic>
      <p:sp>
        <p:nvSpPr>
          <p:cNvPr id="10" name="TextBox 9">
            <a:extLst>
              <a:ext uri="{FF2B5EF4-FFF2-40B4-BE49-F238E27FC236}">
                <a16:creationId xmlns:a16="http://schemas.microsoft.com/office/drawing/2014/main" id="{0A686E9C-5CBF-4C43-9C0D-A0037637544A}"/>
              </a:ext>
            </a:extLst>
          </p:cNvPr>
          <p:cNvSpPr txBox="1"/>
          <p:nvPr/>
        </p:nvSpPr>
        <p:spPr>
          <a:xfrm>
            <a:off x="1996903" y="4193563"/>
            <a:ext cx="1429700" cy="227576"/>
          </a:xfrm>
          <a:prstGeom prst="rect">
            <a:avLst/>
          </a:prstGeom>
          <a:noFill/>
        </p:spPr>
        <p:txBody>
          <a:bodyPr wrap="square" rtlCol="0" anchor="ctr" anchorCtr="0">
            <a:noAutofit/>
          </a:bodyPr>
          <a:lstStyle/>
          <a:p>
            <a:pPr algn="ctr" defTabSz="685800"/>
            <a:r>
              <a:rPr lang="en-US" sz="1200" dirty="0">
                <a:solidFill>
                  <a:schemeClr val="accent2"/>
                </a:solidFill>
              </a:rPr>
              <a:t>Master</a:t>
            </a:r>
          </a:p>
        </p:txBody>
      </p:sp>
      <p:pic>
        <p:nvPicPr>
          <p:cNvPr id="11" name="Picture 10">
            <a:extLst>
              <a:ext uri="{FF2B5EF4-FFF2-40B4-BE49-F238E27FC236}">
                <a16:creationId xmlns:a16="http://schemas.microsoft.com/office/drawing/2014/main" id="{E3C8318E-DF29-4740-A5B3-954C70A46C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12" name="Picture 11">
            <a:extLst>
              <a:ext uri="{FF2B5EF4-FFF2-40B4-BE49-F238E27FC236}">
                <a16:creationId xmlns:a16="http://schemas.microsoft.com/office/drawing/2014/main" id="{8E1D2C48-04E5-7C47-9FE4-B3A215A241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13" name="Picture 12">
            <a:extLst>
              <a:ext uri="{FF2B5EF4-FFF2-40B4-BE49-F238E27FC236}">
                <a16:creationId xmlns:a16="http://schemas.microsoft.com/office/drawing/2014/main" id="{01E43099-333C-1744-964B-D8AD24B86F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pic>
        <p:nvPicPr>
          <p:cNvPr id="14" name="Picture 13">
            <a:extLst>
              <a:ext uri="{FF2B5EF4-FFF2-40B4-BE49-F238E27FC236}">
                <a16:creationId xmlns:a16="http://schemas.microsoft.com/office/drawing/2014/main" id="{5D8310FC-C682-614D-B4C7-55E3898CA8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9337" y="2149554"/>
            <a:ext cx="435221" cy="504856"/>
          </a:xfrm>
          <a:prstGeom prst="rect">
            <a:avLst/>
          </a:prstGeom>
        </p:spPr>
      </p:pic>
    </p:spTree>
    <p:extLst>
      <p:ext uri="{BB962C8B-B14F-4D97-AF65-F5344CB8AC3E}">
        <p14:creationId xmlns:p14="http://schemas.microsoft.com/office/powerpoint/2010/main" val="404986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1"/>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12"/>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1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13"/>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14"/>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AABD0D-AF4C-4D43-BD8C-8F00992E2B5B}"/>
              </a:ext>
            </a:extLst>
          </p:cNvPr>
          <p:cNvSpPr txBox="1"/>
          <p:nvPr/>
        </p:nvSpPr>
        <p:spPr>
          <a:xfrm>
            <a:off x="760675" y="2846077"/>
            <a:ext cx="1114425" cy="307777"/>
          </a:xfrm>
          <a:prstGeom prst="rect">
            <a:avLst/>
          </a:prstGeom>
          <a:noFill/>
        </p:spPr>
        <p:txBody>
          <a:bodyPr wrap="square" rtlCol="0">
            <a:spAutoFit/>
          </a:bodyPr>
          <a:lstStyle/>
          <a:p>
            <a:pPr algn="ctr" defTabSz="685800"/>
            <a:r>
              <a:rPr lang="en-US" sz="1400" dirty="0" err="1">
                <a:solidFill>
                  <a:schemeClr val="bg1"/>
                </a:solidFill>
              </a:rPr>
              <a:t>Kubectl</a:t>
            </a:r>
            <a:endParaRPr lang="en-US" sz="1400" dirty="0">
              <a:solidFill>
                <a:schemeClr val="bg1"/>
              </a:solidFill>
            </a:endParaRPr>
          </a:p>
        </p:txBody>
      </p:sp>
      <p:grpSp>
        <p:nvGrpSpPr>
          <p:cNvPr id="3" name="Group 2">
            <a:extLst>
              <a:ext uri="{FF2B5EF4-FFF2-40B4-BE49-F238E27FC236}">
                <a16:creationId xmlns:a16="http://schemas.microsoft.com/office/drawing/2014/main" id="{98E1A019-FF33-4C4C-AD9A-8761141B0354}"/>
              </a:ext>
            </a:extLst>
          </p:cNvPr>
          <p:cNvGrpSpPr/>
          <p:nvPr/>
        </p:nvGrpSpPr>
        <p:grpSpPr>
          <a:xfrm>
            <a:off x="743732" y="1815534"/>
            <a:ext cx="1148310" cy="859736"/>
            <a:chOff x="4716548" y="461654"/>
            <a:chExt cx="1748794" cy="1309318"/>
          </a:xfrm>
        </p:grpSpPr>
        <p:grpSp>
          <p:nvGrpSpPr>
            <p:cNvPr id="4" name="Group 3">
              <a:extLst>
                <a:ext uri="{FF2B5EF4-FFF2-40B4-BE49-F238E27FC236}">
                  <a16:creationId xmlns:a16="http://schemas.microsoft.com/office/drawing/2014/main" id="{FD3BAA6C-CED9-A24A-B717-113461268FF1}"/>
                </a:ext>
              </a:extLst>
            </p:cNvPr>
            <p:cNvGrpSpPr/>
            <p:nvPr/>
          </p:nvGrpSpPr>
          <p:grpSpPr>
            <a:xfrm>
              <a:off x="4716548" y="461654"/>
              <a:ext cx="1748794" cy="1309318"/>
              <a:chOff x="4716548" y="461654"/>
              <a:chExt cx="1748794" cy="1309318"/>
            </a:xfrm>
          </p:grpSpPr>
          <p:sp>
            <p:nvSpPr>
              <p:cNvPr id="10" name="Rectangle: Rounded Corners 72">
                <a:extLst>
                  <a:ext uri="{FF2B5EF4-FFF2-40B4-BE49-F238E27FC236}">
                    <a16:creationId xmlns:a16="http://schemas.microsoft.com/office/drawing/2014/main" id="{8576CFB9-4BAD-BB46-B2E0-3C193F4437B8}"/>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11" name="Rectangle: Rounded Corners 75">
                <a:extLst>
                  <a:ext uri="{FF2B5EF4-FFF2-40B4-BE49-F238E27FC236}">
                    <a16:creationId xmlns:a16="http://schemas.microsoft.com/office/drawing/2014/main" id="{B4BCB2A3-985B-3340-A189-7F4F588D88B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2C5D8A28-3995-EE43-946D-13F8815AE5A4}"/>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1E068F1-6CA1-1843-BDB6-AC063BB5DC46}"/>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grpSp>
        <p:cxnSp>
          <p:nvCxnSpPr>
            <p:cNvPr id="5" name="Straight Connector 4">
              <a:extLst>
                <a:ext uri="{FF2B5EF4-FFF2-40B4-BE49-F238E27FC236}">
                  <a16:creationId xmlns:a16="http://schemas.microsoft.com/office/drawing/2014/main" id="{5A1F3782-227F-A744-9750-1D399426D565}"/>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6" name="Group 5">
              <a:extLst>
                <a:ext uri="{FF2B5EF4-FFF2-40B4-BE49-F238E27FC236}">
                  <a16:creationId xmlns:a16="http://schemas.microsoft.com/office/drawing/2014/main" id="{570DDB8C-5EED-174E-A3D3-75654F50A81B}"/>
                </a:ext>
              </a:extLst>
            </p:cNvPr>
            <p:cNvGrpSpPr/>
            <p:nvPr/>
          </p:nvGrpSpPr>
          <p:grpSpPr>
            <a:xfrm>
              <a:off x="6175612" y="551425"/>
              <a:ext cx="183714" cy="36577"/>
              <a:chOff x="6175612" y="544281"/>
              <a:chExt cx="183714" cy="36577"/>
            </a:xfrm>
          </p:grpSpPr>
          <p:sp>
            <p:nvSpPr>
              <p:cNvPr id="7" name="Oval 6">
                <a:extLst>
                  <a:ext uri="{FF2B5EF4-FFF2-40B4-BE49-F238E27FC236}">
                    <a16:creationId xmlns:a16="http://schemas.microsoft.com/office/drawing/2014/main" id="{592DBEF3-4722-E445-8DB3-D5A3D5439759}"/>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8" name="Oval 7">
                <a:extLst>
                  <a:ext uri="{FF2B5EF4-FFF2-40B4-BE49-F238E27FC236}">
                    <a16:creationId xmlns:a16="http://schemas.microsoft.com/office/drawing/2014/main" id="{A6DA6562-2B43-C248-9682-3107DADFA38D}"/>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sp>
            <p:nvSpPr>
              <p:cNvPr id="9" name="Oval 8">
                <a:extLst>
                  <a:ext uri="{FF2B5EF4-FFF2-40B4-BE49-F238E27FC236}">
                    <a16:creationId xmlns:a16="http://schemas.microsoft.com/office/drawing/2014/main" id="{801778A2-3DDB-984A-BDAF-BC3B801659FD}"/>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Arial"/>
                  <a:ea typeface="+mn-ea"/>
                  <a:cs typeface="+mn-cs"/>
                </a:endParaRPr>
              </a:p>
            </p:txBody>
          </p:sp>
        </p:grpSp>
      </p:grpSp>
      <p:cxnSp>
        <p:nvCxnSpPr>
          <p:cNvPr id="14" name="Straight Arrow Connector 13">
            <a:extLst>
              <a:ext uri="{FF2B5EF4-FFF2-40B4-BE49-F238E27FC236}">
                <a16:creationId xmlns:a16="http://schemas.microsoft.com/office/drawing/2014/main" id="{D4F2AF32-25A2-0443-9893-BE9AAB75F9A8}"/>
              </a:ext>
            </a:extLst>
          </p:cNvPr>
          <p:cNvCxnSpPr>
            <a:cxnSpLocks/>
          </p:cNvCxnSpPr>
          <p:nvPr/>
        </p:nvCxnSpPr>
        <p:spPr>
          <a:xfrm flipV="1">
            <a:off x="2082551" y="1946097"/>
            <a:ext cx="1940954" cy="309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pic>
        <p:nvPicPr>
          <p:cNvPr id="15" name="Picture 14">
            <a:extLst>
              <a:ext uri="{FF2B5EF4-FFF2-40B4-BE49-F238E27FC236}">
                <a16:creationId xmlns:a16="http://schemas.microsoft.com/office/drawing/2014/main" id="{9AC4DA4F-D750-D24D-93F8-F4997AE7B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7076" y="1617901"/>
            <a:ext cx="662361" cy="1255003"/>
          </a:xfrm>
          <a:prstGeom prst="rect">
            <a:avLst/>
          </a:prstGeom>
        </p:spPr>
      </p:pic>
      <p:cxnSp>
        <p:nvCxnSpPr>
          <p:cNvPr id="16" name="Straight Arrow Connector 15">
            <a:extLst>
              <a:ext uri="{FF2B5EF4-FFF2-40B4-BE49-F238E27FC236}">
                <a16:creationId xmlns:a16="http://schemas.microsoft.com/office/drawing/2014/main" id="{E4125539-2DBF-3749-98CC-93ADD9DBF58F}"/>
              </a:ext>
            </a:extLst>
          </p:cNvPr>
          <p:cNvCxnSpPr>
            <a:cxnSpLocks/>
          </p:cNvCxnSpPr>
          <p:nvPr/>
        </p:nvCxnSpPr>
        <p:spPr>
          <a:xfrm flipH="1" flipV="1">
            <a:off x="5610968"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grpSp>
        <p:nvGrpSpPr>
          <p:cNvPr id="17" name="Group 16">
            <a:extLst>
              <a:ext uri="{FF2B5EF4-FFF2-40B4-BE49-F238E27FC236}">
                <a16:creationId xmlns:a16="http://schemas.microsoft.com/office/drawing/2014/main" id="{C02CB7AF-B26E-B246-9282-DEA45105EEB1}"/>
              </a:ext>
            </a:extLst>
          </p:cNvPr>
          <p:cNvGrpSpPr/>
          <p:nvPr/>
        </p:nvGrpSpPr>
        <p:grpSpPr>
          <a:xfrm>
            <a:off x="4116624" y="1619161"/>
            <a:ext cx="1180607" cy="1141703"/>
            <a:chOff x="3485826" y="819150"/>
            <a:chExt cx="2172348" cy="2100763"/>
          </a:xfrm>
        </p:grpSpPr>
        <p:sp>
          <p:nvSpPr>
            <p:cNvPr id="18" name="Freeform 6">
              <a:extLst>
                <a:ext uri="{FF2B5EF4-FFF2-40B4-BE49-F238E27FC236}">
                  <a16:creationId xmlns:a16="http://schemas.microsoft.com/office/drawing/2014/main" id="{6B93F99E-2F68-9F4F-9FAD-A63FC62289CC}"/>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7">
              <a:extLst>
                <a:ext uri="{FF2B5EF4-FFF2-40B4-BE49-F238E27FC236}">
                  <a16:creationId xmlns:a16="http://schemas.microsoft.com/office/drawing/2014/main" id="{53FF0E68-EF67-124F-A20B-597B0510C63E}"/>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0" name="TextBox 19">
            <a:extLst>
              <a:ext uri="{FF2B5EF4-FFF2-40B4-BE49-F238E27FC236}">
                <a16:creationId xmlns:a16="http://schemas.microsoft.com/office/drawing/2014/main" id="{E703A4C5-2271-AD4E-9B12-0A1BE3377AC3}"/>
              </a:ext>
            </a:extLst>
          </p:cNvPr>
          <p:cNvSpPr txBox="1"/>
          <p:nvPr/>
        </p:nvSpPr>
        <p:spPr>
          <a:xfrm>
            <a:off x="3139433" y="3839686"/>
            <a:ext cx="3597623" cy="307777"/>
          </a:xfrm>
          <a:prstGeom prst="rect">
            <a:avLst/>
          </a:prstGeom>
          <a:noFill/>
        </p:spPr>
        <p:txBody>
          <a:bodyPr wrap="square" rtlCol="0">
            <a:spAutoFit/>
          </a:bodyPr>
          <a:lstStyle/>
          <a:p>
            <a:r>
              <a:rPr lang="en-US" sz="1400" dirty="0">
                <a:solidFill>
                  <a:schemeClr val="bg1"/>
                </a:solidFill>
              </a:rPr>
              <a:t>3) Authorizes AWS Identity with RBAC</a:t>
            </a:r>
          </a:p>
        </p:txBody>
      </p:sp>
      <p:cxnSp>
        <p:nvCxnSpPr>
          <p:cNvPr id="21" name="Straight Arrow Connector 20">
            <a:extLst>
              <a:ext uri="{FF2B5EF4-FFF2-40B4-BE49-F238E27FC236}">
                <a16:creationId xmlns:a16="http://schemas.microsoft.com/office/drawing/2014/main" id="{0A7CB6C4-9756-6B4B-A0CD-754FD68ADABC}"/>
              </a:ext>
            </a:extLst>
          </p:cNvPr>
          <p:cNvCxnSpPr>
            <a:cxnSpLocks/>
          </p:cNvCxnSpPr>
          <p:nvPr/>
        </p:nvCxnSpPr>
        <p:spPr>
          <a:xfrm>
            <a:off x="5671014" y="1945071"/>
            <a:ext cx="1858014" cy="482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22" name="TextBox 21">
            <a:extLst>
              <a:ext uri="{FF2B5EF4-FFF2-40B4-BE49-F238E27FC236}">
                <a16:creationId xmlns:a16="http://schemas.microsoft.com/office/drawing/2014/main" id="{365B911B-4FE5-504A-8AE9-DEFC62A96E5A}"/>
              </a:ext>
            </a:extLst>
          </p:cNvPr>
          <p:cNvSpPr txBox="1"/>
          <p:nvPr/>
        </p:nvSpPr>
        <p:spPr>
          <a:xfrm>
            <a:off x="4116624" y="2846077"/>
            <a:ext cx="1114425" cy="307777"/>
          </a:xfrm>
          <a:prstGeom prst="rect">
            <a:avLst/>
          </a:prstGeom>
          <a:noFill/>
        </p:spPr>
        <p:txBody>
          <a:bodyPr wrap="square" rtlCol="0">
            <a:spAutoFit/>
          </a:bodyPr>
          <a:lstStyle/>
          <a:p>
            <a:pPr algn="ctr" defTabSz="685800"/>
            <a:r>
              <a:rPr lang="en-US" sz="1400" dirty="0">
                <a:solidFill>
                  <a:schemeClr val="bg1"/>
                </a:solidFill>
              </a:rPr>
              <a:t>K8s API</a:t>
            </a:r>
          </a:p>
        </p:txBody>
      </p:sp>
      <p:sp>
        <p:nvSpPr>
          <p:cNvPr id="23" name="TextBox 22">
            <a:extLst>
              <a:ext uri="{FF2B5EF4-FFF2-40B4-BE49-F238E27FC236}">
                <a16:creationId xmlns:a16="http://schemas.microsoft.com/office/drawing/2014/main" id="{16D4F403-0BA9-C64B-A750-647B04ADBA8C}"/>
              </a:ext>
            </a:extLst>
          </p:cNvPr>
          <p:cNvSpPr txBox="1"/>
          <p:nvPr/>
        </p:nvSpPr>
        <p:spPr>
          <a:xfrm>
            <a:off x="2010965" y="1617901"/>
            <a:ext cx="2347411" cy="307777"/>
          </a:xfrm>
          <a:prstGeom prst="rect">
            <a:avLst/>
          </a:prstGeom>
          <a:noFill/>
        </p:spPr>
        <p:txBody>
          <a:bodyPr wrap="square" rtlCol="0">
            <a:spAutoFit/>
          </a:bodyPr>
          <a:lstStyle/>
          <a:p>
            <a:r>
              <a:rPr lang="en-US" sz="1400" dirty="0">
                <a:solidFill>
                  <a:schemeClr val="bg1"/>
                </a:solidFill>
              </a:rPr>
              <a:t>1) Passes AWS Identity</a:t>
            </a:r>
          </a:p>
        </p:txBody>
      </p:sp>
      <p:sp>
        <p:nvSpPr>
          <p:cNvPr id="24" name="TextBox 23">
            <a:extLst>
              <a:ext uri="{FF2B5EF4-FFF2-40B4-BE49-F238E27FC236}">
                <a16:creationId xmlns:a16="http://schemas.microsoft.com/office/drawing/2014/main" id="{4D7158B8-E3DC-394A-896E-71C36491AB55}"/>
              </a:ext>
            </a:extLst>
          </p:cNvPr>
          <p:cNvSpPr txBox="1"/>
          <p:nvPr/>
        </p:nvSpPr>
        <p:spPr>
          <a:xfrm>
            <a:off x="5563351" y="2215619"/>
            <a:ext cx="2347411" cy="307777"/>
          </a:xfrm>
          <a:prstGeom prst="rect">
            <a:avLst/>
          </a:prstGeom>
          <a:noFill/>
        </p:spPr>
        <p:txBody>
          <a:bodyPr wrap="square" rtlCol="0">
            <a:spAutoFit/>
          </a:bodyPr>
          <a:lstStyle/>
          <a:p>
            <a:r>
              <a:rPr lang="en-US" sz="1400" dirty="0">
                <a:solidFill>
                  <a:schemeClr val="bg1"/>
                </a:solidFill>
              </a:rPr>
              <a:t>2) Verifies AWS Identity</a:t>
            </a:r>
          </a:p>
        </p:txBody>
      </p:sp>
      <p:cxnSp>
        <p:nvCxnSpPr>
          <p:cNvPr id="25" name="Straight Arrow Connector 24">
            <a:extLst>
              <a:ext uri="{FF2B5EF4-FFF2-40B4-BE49-F238E27FC236}">
                <a16:creationId xmlns:a16="http://schemas.microsoft.com/office/drawing/2014/main" id="{0464C07C-B2F4-ED4A-A4EC-C3845DA3FE36}"/>
              </a:ext>
            </a:extLst>
          </p:cNvPr>
          <p:cNvCxnSpPr>
            <a:cxnSpLocks/>
          </p:cNvCxnSpPr>
          <p:nvPr/>
        </p:nvCxnSpPr>
        <p:spPr>
          <a:xfrm flipH="1" flipV="1">
            <a:off x="2012867" y="2789120"/>
            <a:ext cx="1918060"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26" name="TextBox 25">
            <a:extLst>
              <a:ext uri="{FF2B5EF4-FFF2-40B4-BE49-F238E27FC236}">
                <a16:creationId xmlns:a16="http://schemas.microsoft.com/office/drawing/2014/main" id="{DB80D65A-B1EC-3D44-B465-BF488E1B260E}"/>
              </a:ext>
            </a:extLst>
          </p:cNvPr>
          <p:cNvSpPr txBox="1"/>
          <p:nvPr/>
        </p:nvSpPr>
        <p:spPr>
          <a:xfrm>
            <a:off x="1966247" y="2942802"/>
            <a:ext cx="2255138" cy="523220"/>
          </a:xfrm>
          <a:prstGeom prst="rect">
            <a:avLst/>
          </a:prstGeom>
          <a:noFill/>
        </p:spPr>
        <p:txBody>
          <a:bodyPr wrap="square" rtlCol="0">
            <a:spAutoFit/>
          </a:bodyPr>
          <a:lstStyle/>
          <a:p>
            <a:r>
              <a:rPr lang="en-US" sz="1400" dirty="0">
                <a:solidFill>
                  <a:schemeClr val="bg1"/>
                </a:solidFill>
              </a:rPr>
              <a:t>4) K8s action allowed/denied</a:t>
            </a:r>
          </a:p>
        </p:txBody>
      </p:sp>
      <p:sp>
        <p:nvSpPr>
          <p:cNvPr id="27" name="TextBox 26">
            <a:extLst>
              <a:ext uri="{FF2B5EF4-FFF2-40B4-BE49-F238E27FC236}">
                <a16:creationId xmlns:a16="http://schemas.microsoft.com/office/drawing/2014/main" id="{8A0C35CD-8CE0-794E-B8E1-328004D02DA3}"/>
              </a:ext>
            </a:extLst>
          </p:cNvPr>
          <p:cNvSpPr txBox="1"/>
          <p:nvPr/>
        </p:nvSpPr>
        <p:spPr>
          <a:xfrm>
            <a:off x="7594207" y="2846761"/>
            <a:ext cx="1114425" cy="307777"/>
          </a:xfrm>
          <a:prstGeom prst="rect">
            <a:avLst/>
          </a:prstGeom>
          <a:noFill/>
        </p:spPr>
        <p:txBody>
          <a:bodyPr wrap="square" rtlCol="0">
            <a:spAutoFit/>
          </a:bodyPr>
          <a:lstStyle/>
          <a:p>
            <a:pPr algn="ctr" defTabSz="685800"/>
            <a:r>
              <a:rPr lang="en-US" sz="1400" dirty="0">
                <a:solidFill>
                  <a:schemeClr val="bg1"/>
                </a:solidFill>
              </a:rPr>
              <a:t>AWS </a:t>
            </a:r>
            <a:r>
              <a:rPr lang="en-US" sz="1400" dirty="0" err="1">
                <a:solidFill>
                  <a:schemeClr val="bg1"/>
                </a:solidFill>
              </a:rPr>
              <a:t>Auth</a:t>
            </a:r>
            <a:endParaRPr lang="en-US" sz="1400" dirty="0">
              <a:solidFill>
                <a:schemeClr val="bg1"/>
              </a:solidFill>
            </a:endParaRPr>
          </a:p>
        </p:txBody>
      </p:sp>
      <p:cxnSp>
        <p:nvCxnSpPr>
          <p:cNvPr id="28" name="Straight Arrow Connector 27">
            <a:extLst>
              <a:ext uri="{FF2B5EF4-FFF2-40B4-BE49-F238E27FC236}">
                <a16:creationId xmlns:a16="http://schemas.microsoft.com/office/drawing/2014/main" id="{00E64540-BC2C-0D49-B8E9-F1EF0EB9F238}"/>
              </a:ext>
            </a:extLst>
          </p:cNvPr>
          <p:cNvCxnSpPr>
            <a:cxnSpLocks/>
          </p:cNvCxnSpPr>
          <p:nvPr/>
        </p:nvCxnSpPr>
        <p:spPr>
          <a:xfrm>
            <a:off x="4924897" y="3225780"/>
            <a:ext cx="6730" cy="54686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29" name="Straight Arrow Connector 28">
            <a:extLst>
              <a:ext uri="{FF2B5EF4-FFF2-40B4-BE49-F238E27FC236}">
                <a16:creationId xmlns:a16="http://schemas.microsoft.com/office/drawing/2014/main" id="{5102EEC5-564E-054D-AF9E-F8959FF446AB}"/>
              </a:ext>
            </a:extLst>
          </p:cNvPr>
          <p:cNvCxnSpPr>
            <a:cxnSpLocks/>
          </p:cNvCxnSpPr>
          <p:nvPr/>
        </p:nvCxnSpPr>
        <p:spPr>
          <a:xfrm flipV="1">
            <a:off x="4358376" y="3192240"/>
            <a:ext cx="0" cy="58040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0" name="Content Placeholder 5">
            <a:extLst>
              <a:ext uri="{FF2B5EF4-FFF2-40B4-BE49-F238E27FC236}">
                <a16:creationId xmlns:a16="http://schemas.microsoft.com/office/drawing/2014/main" id="{7D37D200-C69B-7E41-A918-F32C96340011}"/>
              </a:ext>
            </a:extLst>
          </p:cNvPr>
          <p:cNvSpPr txBox="1">
            <a:spLocks/>
          </p:cNvSpPr>
          <p:nvPr/>
        </p:nvSpPr>
        <p:spPr>
          <a:xfrm>
            <a:off x="-933355" y="544622"/>
            <a:ext cx="8378042" cy="904863"/>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457189"/>
            <a:r>
              <a:rPr lang="en-US" sz="2400" spc="2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IAM Authentication + </a:t>
            </a:r>
            <a:r>
              <a:rPr lang="en-US" sz="2400" spc="225" dirty="0" err="1">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Kubectl</a:t>
            </a:r>
            <a:endParaRPr lang="en-US" sz="2400" spc="2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defTabSz="457189"/>
            <a:endParaRPr lang="en-US" sz="2400" spc="225"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Picture 30">
            <a:extLst>
              <a:ext uri="{FF2B5EF4-FFF2-40B4-BE49-F238E27FC236}">
                <a16:creationId xmlns:a16="http://schemas.microsoft.com/office/drawing/2014/main" id="{135289D4-B9D2-B345-8558-45131389D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1" y="3499212"/>
            <a:ext cx="687459" cy="997615"/>
          </a:xfrm>
          <a:prstGeom prst="rect">
            <a:avLst/>
          </a:prstGeom>
        </p:spPr>
      </p:pic>
    </p:spTree>
    <p:extLst>
      <p:ext uri="{BB962C8B-B14F-4D97-AF65-F5344CB8AC3E}">
        <p14:creationId xmlns:p14="http://schemas.microsoft.com/office/powerpoint/2010/main" val="251099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42" presetClass="path" presetSubtype="0" decel="100000" fill="hold" grpId="1" nodeType="withEffect">
                                  <p:stCondLst>
                                    <p:cond delay="0"/>
                                  </p:stCondLst>
                                  <p:childTnLst>
                                    <p:animMotion origin="layout" path="M 0 0.04599 L 0 1.97531E-6 " pathEditMode="relative" rAng="0" ptsTypes="AA">
                                      <p:cBhvr>
                                        <p:cTn id="36" dur="500" fill="hold"/>
                                        <p:tgtEl>
                                          <p:spTgt spid="3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6" grpId="0"/>
      <p:bldP spid="30" grpId="0"/>
      <p:bldP spid="3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Challenges of Containers at Scale</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8454826" cy="3366686"/>
          </a:xfrm>
        </p:spPr>
        <p:txBody>
          <a:bodyPr/>
          <a:lstStyle/>
          <a:p>
            <a:pPr marL="342900" indent="-342900">
              <a:buFont typeface="Arial" panose="020B0604020202020204" pitchFamily="34" charset="0"/>
              <a:buChar char="•"/>
            </a:pPr>
            <a:r>
              <a:rPr lang="en-AU" dirty="0"/>
              <a:t>More transient </a:t>
            </a:r>
          </a:p>
          <a:p>
            <a:pPr marL="342900" indent="-342900">
              <a:buFont typeface="Arial" panose="020B0604020202020204" pitchFamily="34" charset="0"/>
              <a:buChar char="•"/>
            </a:pPr>
            <a:r>
              <a:rPr lang="en-AU" dirty="0"/>
              <a:t>More distributed and complex</a:t>
            </a:r>
          </a:p>
          <a:p>
            <a:pPr marL="1085850" lvl="1" indent="-342900">
              <a:buFont typeface="Arial" panose="020B0604020202020204" pitchFamily="34" charset="0"/>
              <a:buChar char="•"/>
            </a:pPr>
            <a:r>
              <a:rPr lang="en-AU" dirty="0">
                <a:solidFill>
                  <a:schemeClr val="bg1"/>
                </a:solidFill>
              </a:rPr>
              <a:t>Networking</a:t>
            </a:r>
          </a:p>
          <a:p>
            <a:pPr marL="1085850" lvl="1" indent="-342900">
              <a:buFont typeface="Arial" panose="020B0604020202020204" pitchFamily="34" charset="0"/>
              <a:buChar char="•"/>
            </a:pPr>
            <a:r>
              <a:rPr lang="en-AU" dirty="0">
                <a:solidFill>
                  <a:schemeClr val="bg1"/>
                </a:solidFill>
              </a:rPr>
              <a:t>Scheduling / Resource Management</a:t>
            </a:r>
          </a:p>
          <a:p>
            <a:pPr marL="342900" indent="-342900">
              <a:buFont typeface="Arial" panose="020B0604020202020204" pitchFamily="34" charset="0"/>
              <a:buChar char="•"/>
            </a:pPr>
            <a:r>
              <a:rPr lang="en-AU" dirty="0"/>
              <a:t>Less isolated (containers can share a kernel)</a:t>
            </a:r>
          </a:p>
          <a:p>
            <a:endParaRPr lang="en-AU" dirty="0"/>
          </a:p>
        </p:txBody>
      </p:sp>
    </p:spTree>
    <p:extLst>
      <p:ext uri="{BB962C8B-B14F-4D97-AF65-F5344CB8AC3E}">
        <p14:creationId xmlns:p14="http://schemas.microsoft.com/office/powerpoint/2010/main" val="192272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0A990F-8221-964E-9FD2-BD635B5F644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4802" y="212360"/>
            <a:ext cx="569517" cy="806815"/>
          </a:xfrm>
          <a:prstGeom prst="rect">
            <a:avLst/>
          </a:prstGeom>
        </p:spPr>
      </p:pic>
      <p:pic>
        <p:nvPicPr>
          <p:cNvPr id="3" name="Picture 2">
            <a:extLst>
              <a:ext uri="{FF2B5EF4-FFF2-40B4-BE49-F238E27FC236}">
                <a16:creationId xmlns:a16="http://schemas.microsoft.com/office/drawing/2014/main" id="{57E88D14-7D37-D743-A1CA-73C36A79A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299" y="253326"/>
            <a:ext cx="886650" cy="578785"/>
          </a:xfrm>
          <a:prstGeom prst="rect">
            <a:avLst/>
          </a:prstGeom>
        </p:spPr>
      </p:pic>
      <p:sp>
        <p:nvSpPr>
          <p:cNvPr id="4" name="Rectangle 3">
            <a:extLst>
              <a:ext uri="{FF2B5EF4-FFF2-40B4-BE49-F238E27FC236}">
                <a16:creationId xmlns:a16="http://schemas.microsoft.com/office/drawing/2014/main" id="{7897AB34-D6C4-9443-BD47-CF1A620F047B}"/>
              </a:ext>
            </a:extLst>
          </p:cNvPr>
          <p:cNvSpPr/>
          <p:nvPr/>
        </p:nvSpPr>
        <p:spPr>
          <a:xfrm>
            <a:off x="306233"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rPr>
              <a:t>Native VPC networking with CNI plugin</a:t>
            </a:r>
          </a:p>
        </p:txBody>
      </p:sp>
      <p:sp>
        <p:nvSpPr>
          <p:cNvPr id="5" name="Rectangle 4">
            <a:extLst>
              <a:ext uri="{FF2B5EF4-FFF2-40B4-BE49-F238E27FC236}">
                <a16:creationId xmlns:a16="http://schemas.microsoft.com/office/drawing/2014/main" id="{587FB368-1C70-F44D-8407-91F6D633C317}"/>
              </a:ext>
            </a:extLst>
          </p:cNvPr>
          <p:cNvSpPr/>
          <p:nvPr/>
        </p:nvSpPr>
        <p:spPr>
          <a:xfrm>
            <a:off x="2469928"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rPr>
              <a:t>Pods have the same VPC address inside the pod </a:t>
            </a:r>
            <a:br>
              <a:rPr lang="en-US" sz="1200" dirty="0">
                <a:solidFill>
                  <a:schemeClr val="accent1"/>
                </a:solidFill>
              </a:rPr>
            </a:br>
            <a:r>
              <a:rPr lang="en-US" sz="1200" dirty="0">
                <a:solidFill>
                  <a:schemeClr val="accent1"/>
                </a:solidFill>
              </a:rPr>
              <a:t>as on the VPC</a:t>
            </a:r>
          </a:p>
        </p:txBody>
      </p:sp>
      <p:sp>
        <p:nvSpPr>
          <p:cNvPr id="6" name="Rectangle 5">
            <a:extLst>
              <a:ext uri="{FF2B5EF4-FFF2-40B4-BE49-F238E27FC236}">
                <a16:creationId xmlns:a16="http://schemas.microsoft.com/office/drawing/2014/main" id="{B2E07ACB-B677-1042-825C-3C02D90D519C}"/>
              </a:ext>
            </a:extLst>
          </p:cNvPr>
          <p:cNvSpPr/>
          <p:nvPr/>
        </p:nvSpPr>
        <p:spPr>
          <a:xfrm>
            <a:off x="4633623"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rPr>
              <a:t>Simple, secure networking</a:t>
            </a:r>
          </a:p>
        </p:txBody>
      </p:sp>
      <p:sp>
        <p:nvSpPr>
          <p:cNvPr id="7" name="Rectangle 6">
            <a:extLst>
              <a:ext uri="{FF2B5EF4-FFF2-40B4-BE49-F238E27FC236}">
                <a16:creationId xmlns:a16="http://schemas.microsoft.com/office/drawing/2014/main" id="{80D569E1-2EA1-E847-95E0-DE04067BD4D4}"/>
              </a:ext>
            </a:extLst>
          </p:cNvPr>
          <p:cNvSpPr/>
          <p:nvPr/>
        </p:nvSpPr>
        <p:spPr>
          <a:xfrm>
            <a:off x="6797318"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accent1"/>
                </a:solidFill>
              </a:rPr>
              <a:t>Open source and </a:t>
            </a:r>
            <a:br>
              <a:rPr lang="en-US" sz="1200" dirty="0">
                <a:solidFill>
                  <a:schemeClr val="accent1"/>
                </a:solidFill>
              </a:rPr>
            </a:br>
            <a:r>
              <a:rPr lang="en-US" sz="1200" dirty="0">
                <a:solidFill>
                  <a:schemeClr val="accent1"/>
                </a:solidFill>
              </a:rPr>
              <a:t>on </a:t>
            </a:r>
            <a:r>
              <a:rPr lang="en-US" sz="1200" dirty="0" err="1">
                <a:solidFill>
                  <a:schemeClr val="accent1"/>
                </a:solidFill>
              </a:rPr>
              <a:t>Github</a:t>
            </a:r>
            <a:endParaRPr lang="en-US" sz="1200" dirty="0">
              <a:solidFill>
                <a:schemeClr val="accent1"/>
              </a:solidFill>
            </a:endParaRPr>
          </a:p>
        </p:txBody>
      </p:sp>
      <p:grpSp>
        <p:nvGrpSpPr>
          <p:cNvPr id="8" name="Group 7">
            <a:extLst>
              <a:ext uri="{FF2B5EF4-FFF2-40B4-BE49-F238E27FC236}">
                <a16:creationId xmlns:a16="http://schemas.microsoft.com/office/drawing/2014/main" id="{64760A09-3E67-9442-8F64-4838C5B33ADE}"/>
              </a:ext>
            </a:extLst>
          </p:cNvPr>
          <p:cNvGrpSpPr/>
          <p:nvPr/>
        </p:nvGrpSpPr>
        <p:grpSpPr>
          <a:xfrm>
            <a:off x="959287" y="2194546"/>
            <a:ext cx="696519" cy="539785"/>
            <a:chOff x="5436484" y="816509"/>
            <a:chExt cx="912921" cy="707491"/>
          </a:xfrm>
        </p:grpSpPr>
        <p:sp>
          <p:nvSpPr>
            <p:cNvPr id="9" name="Oval 8">
              <a:extLst>
                <a:ext uri="{FF2B5EF4-FFF2-40B4-BE49-F238E27FC236}">
                  <a16:creationId xmlns:a16="http://schemas.microsoft.com/office/drawing/2014/main" id="{69235329-4ED0-7742-84A2-CE6CF8C81EF0}"/>
                </a:ext>
              </a:extLst>
            </p:cNvPr>
            <p:cNvSpPr/>
            <p:nvPr/>
          </p:nvSpPr>
          <p:spPr>
            <a:xfrm>
              <a:off x="5776969" y="105428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0" name="Oval 9">
              <a:extLst>
                <a:ext uri="{FF2B5EF4-FFF2-40B4-BE49-F238E27FC236}">
                  <a16:creationId xmlns:a16="http://schemas.microsoft.com/office/drawing/2014/main" id="{233195CF-28EB-A744-909D-FFF924403D9D}"/>
                </a:ext>
              </a:extLst>
            </p:cNvPr>
            <p:cNvSpPr/>
            <p:nvPr/>
          </p:nvSpPr>
          <p:spPr>
            <a:xfrm>
              <a:off x="5436484" y="105428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C9DD1556-553B-934C-B5DD-36ED2EAEC82E}"/>
                </a:ext>
              </a:extLst>
            </p:cNvPr>
            <p:cNvGrpSpPr/>
            <p:nvPr/>
          </p:nvGrpSpPr>
          <p:grpSpPr>
            <a:xfrm>
              <a:off x="6117455" y="816509"/>
              <a:ext cx="231950" cy="707491"/>
              <a:chOff x="6117455" y="816509"/>
              <a:chExt cx="231950" cy="707491"/>
            </a:xfrm>
          </p:grpSpPr>
          <p:sp>
            <p:nvSpPr>
              <p:cNvPr id="15" name="Oval 14">
                <a:extLst>
                  <a:ext uri="{FF2B5EF4-FFF2-40B4-BE49-F238E27FC236}">
                    <a16:creationId xmlns:a16="http://schemas.microsoft.com/office/drawing/2014/main" id="{0743FF3C-411C-7849-B0D9-61D1493C5902}"/>
                  </a:ext>
                </a:extLst>
              </p:cNvPr>
              <p:cNvSpPr/>
              <p:nvPr/>
            </p:nvSpPr>
            <p:spPr>
              <a:xfrm>
                <a:off x="6117455" y="816509"/>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sp>
            <p:nvSpPr>
              <p:cNvPr id="16" name="Oval 15">
                <a:extLst>
                  <a:ext uri="{FF2B5EF4-FFF2-40B4-BE49-F238E27FC236}">
                    <a16:creationId xmlns:a16="http://schemas.microsoft.com/office/drawing/2014/main" id="{D43374F8-84E5-2A4B-89F3-958394B74940}"/>
                  </a:ext>
                </a:extLst>
              </p:cNvPr>
              <p:cNvSpPr/>
              <p:nvPr/>
            </p:nvSpPr>
            <p:spPr>
              <a:xfrm>
                <a:off x="6117455" y="129205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grpSp>
        <p:cxnSp>
          <p:nvCxnSpPr>
            <p:cNvPr id="12" name="Straight Connector 11">
              <a:extLst>
                <a:ext uri="{FF2B5EF4-FFF2-40B4-BE49-F238E27FC236}">
                  <a16:creationId xmlns:a16="http://schemas.microsoft.com/office/drawing/2014/main" id="{9A17B74D-A10E-9548-8FCA-9C1CDE069E3E}"/>
                </a:ext>
              </a:extLst>
            </p:cNvPr>
            <p:cNvCxnSpPr>
              <a:cxnSpLocks/>
              <a:stCxn id="10" idx="6"/>
            </p:cNvCxnSpPr>
            <p:nvPr/>
          </p:nvCxnSpPr>
          <p:spPr>
            <a:xfrm>
              <a:off x="5668434" y="1170255"/>
              <a:ext cx="103122" cy="0"/>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3" name="Straight Connector 12">
              <a:extLst>
                <a:ext uri="{FF2B5EF4-FFF2-40B4-BE49-F238E27FC236}">
                  <a16:creationId xmlns:a16="http://schemas.microsoft.com/office/drawing/2014/main" id="{2D3C20D8-6B0B-254C-998D-817788A0FB48}"/>
                </a:ext>
              </a:extLst>
            </p:cNvPr>
            <p:cNvCxnSpPr>
              <a:cxnSpLocks/>
            </p:cNvCxnSpPr>
            <p:nvPr/>
          </p:nvCxnSpPr>
          <p:spPr>
            <a:xfrm flipV="1">
              <a:off x="5974951" y="986320"/>
              <a:ext cx="157265" cy="101928"/>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14" name="Straight Connector 13">
              <a:extLst>
                <a:ext uri="{FF2B5EF4-FFF2-40B4-BE49-F238E27FC236}">
                  <a16:creationId xmlns:a16="http://schemas.microsoft.com/office/drawing/2014/main" id="{652B56F8-539D-4548-BD45-F5864A11057F}"/>
                </a:ext>
              </a:extLst>
            </p:cNvPr>
            <p:cNvCxnSpPr>
              <a:cxnSpLocks/>
            </p:cNvCxnSpPr>
            <p:nvPr/>
          </p:nvCxnSpPr>
          <p:spPr>
            <a:xfrm>
              <a:off x="5974951" y="1244971"/>
              <a:ext cx="157265" cy="127510"/>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grpSp>
      <p:sp>
        <p:nvSpPr>
          <p:cNvPr id="17" name="Freeform 26">
            <a:extLst>
              <a:ext uri="{FF2B5EF4-FFF2-40B4-BE49-F238E27FC236}">
                <a16:creationId xmlns:a16="http://schemas.microsoft.com/office/drawing/2014/main" id="{269F30B6-0C8D-1C4D-84C3-18652A1B5775}"/>
              </a:ext>
            </a:extLst>
          </p:cNvPr>
          <p:cNvSpPr>
            <a:spLocks noEditPoints="1"/>
          </p:cNvSpPr>
          <p:nvPr/>
        </p:nvSpPr>
        <p:spPr bwMode="auto">
          <a:xfrm>
            <a:off x="5373901" y="2180389"/>
            <a:ext cx="522074" cy="682110"/>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Arial"/>
            </a:endParaRPr>
          </a:p>
        </p:txBody>
      </p:sp>
      <p:grpSp>
        <p:nvGrpSpPr>
          <p:cNvPr id="18" name="Group 19">
            <a:extLst>
              <a:ext uri="{FF2B5EF4-FFF2-40B4-BE49-F238E27FC236}">
                <a16:creationId xmlns:a16="http://schemas.microsoft.com/office/drawing/2014/main" id="{7BC6EB88-5D2A-504E-AA57-0B811C3DE7B8}"/>
              </a:ext>
            </a:extLst>
          </p:cNvPr>
          <p:cNvGrpSpPr>
            <a:grpSpLocks noChangeAspect="1"/>
          </p:cNvGrpSpPr>
          <p:nvPr/>
        </p:nvGrpSpPr>
        <p:grpSpPr bwMode="auto">
          <a:xfrm>
            <a:off x="7415291" y="2250376"/>
            <a:ext cx="766684" cy="639420"/>
            <a:chOff x="7277" y="1520"/>
            <a:chExt cx="247" cy="206"/>
          </a:xfrm>
        </p:grpSpPr>
        <p:sp>
          <p:nvSpPr>
            <p:cNvPr id="19" name="Oval 20">
              <a:extLst>
                <a:ext uri="{FF2B5EF4-FFF2-40B4-BE49-F238E27FC236}">
                  <a16:creationId xmlns:a16="http://schemas.microsoft.com/office/drawing/2014/main" id="{0E0E0402-94B9-A142-BEC8-9F8F00756B93}"/>
                </a:ext>
              </a:extLst>
            </p:cNvPr>
            <p:cNvSpPr>
              <a:spLocks noChangeArrowheads="1"/>
            </p:cNvSpPr>
            <p:nvPr/>
          </p:nvSpPr>
          <p:spPr bwMode="auto">
            <a:xfrm>
              <a:off x="7285" y="1520"/>
              <a:ext cx="66" cy="6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Oval 21">
              <a:extLst>
                <a:ext uri="{FF2B5EF4-FFF2-40B4-BE49-F238E27FC236}">
                  <a16:creationId xmlns:a16="http://schemas.microsoft.com/office/drawing/2014/main" id="{D6ED558D-0623-F34A-8B8C-87E5CCD2356D}"/>
                </a:ext>
              </a:extLst>
            </p:cNvPr>
            <p:cNvSpPr>
              <a:spLocks noChangeArrowheads="1"/>
            </p:cNvSpPr>
            <p:nvPr/>
          </p:nvSpPr>
          <p:spPr bwMode="auto">
            <a:xfrm>
              <a:off x="7450" y="1520"/>
              <a:ext cx="66" cy="6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22">
              <a:extLst>
                <a:ext uri="{FF2B5EF4-FFF2-40B4-BE49-F238E27FC236}">
                  <a16:creationId xmlns:a16="http://schemas.microsoft.com/office/drawing/2014/main" id="{EC6B8B1F-26A3-B346-BB05-99FD142EB496}"/>
                </a:ext>
              </a:extLst>
            </p:cNvPr>
            <p:cNvSpPr>
              <a:spLocks/>
            </p:cNvSpPr>
            <p:nvPr/>
          </p:nvSpPr>
          <p:spPr bwMode="auto">
            <a:xfrm>
              <a:off x="7277"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Oval 23">
              <a:extLst>
                <a:ext uri="{FF2B5EF4-FFF2-40B4-BE49-F238E27FC236}">
                  <a16:creationId xmlns:a16="http://schemas.microsoft.com/office/drawing/2014/main" id="{4602040B-B558-C645-8207-F60BB11A74B1}"/>
                </a:ext>
              </a:extLst>
            </p:cNvPr>
            <p:cNvSpPr>
              <a:spLocks noChangeArrowheads="1"/>
            </p:cNvSpPr>
            <p:nvPr/>
          </p:nvSpPr>
          <p:spPr bwMode="auto">
            <a:xfrm>
              <a:off x="7359" y="1586"/>
              <a:ext cx="83" cy="82"/>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3" name="Freeform 24">
              <a:extLst>
                <a:ext uri="{FF2B5EF4-FFF2-40B4-BE49-F238E27FC236}">
                  <a16:creationId xmlns:a16="http://schemas.microsoft.com/office/drawing/2014/main" id="{E188EECF-BF40-F749-BD3E-52AD3C27BFF9}"/>
                </a:ext>
              </a:extLst>
            </p:cNvPr>
            <p:cNvSpPr>
              <a:spLocks/>
            </p:cNvSpPr>
            <p:nvPr/>
          </p:nvSpPr>
          <p:spPr bwMode="auto">
            <a:xfrm>
              <a:off x="7343" y="1668"/>
              <a:ext cx="115" cy="58"/>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Freeform 25">
              <a:extLst>
                <a:ext uri="{FF2B5EF4-FFF2-40B4-BE49-F238E27FC236}">
                  <a16:creationId xmlns:a16="http://schemas.microsoft.com/office/drawing/2014/main" id="{E0881D31-57E3-F74D-8E27-ED9D55B40F6C}"/>
                </a:ext>
              </a:extLst>
            </p:cNvPr>
            <p:cNvSpPr>
              <a:spLocks/>
            </p:cNvSpPr>
            <p:nvPr/>
          </p:nvSpPr>
          <p:spPr bwMode="auto">
            <a:xfrm>
              <a:off x="7442"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25" name="Group 24">
            <a:extLst>
              <a:ext uri="{FF2B5EF4-FFF2-40B4-BE49-F238E27FC236}">
                <a16:creationId xmlns:a16="http://schemas.microsoft.com/office/drawing/2014/main" id="{80DF6FBE-EF31-D04F-B30C-07F2EFBB2BC0}"/>
              </a:ext>
            </a:extLst>
          </p:cNvPr>
          <p:cNvGrpSpPr/>
          <p:nvPr/>
        </p:nvGrpSpPr>
        <p:grpSpPr>
          <a:xfrm>
            <a:off x="3052001" y="1922213"/>
            <a:ext cx="823455" cy="865528"/>
            <a:chOff x="2108280" y="3625070"/>
            <a:chExt cx="823455" cy="865528"/>
          </a:xfrm>
        </p:grpSpPr>
        <p:grpSp>
          <p:nvGrpSpPr>
            <p:cNvPr id="26" name="Group 2512">
              <a:extLst>
                <a:ext uri="{FF2B5EF4-FFF2-40B4-BE49-F238E27FC236}">
                  <a16:creationId xmlns:a16="http://schemas.microsoft.com/office/drawing/2014/main" id="{478CFC9C-A901-C247-A888-1B80CB7C284B}"/>
                </a:ext>
              </a:extLst>
            </p:cNvPr>
            <p:cNvGrpSpPr/>
            <p:nvPr/>
          </p:nvGrpSpPr>
          <p:grpSpPr>
            <a:xfrm>
              <a:off x="2164957" y="3625070"/>
              <a:ext cx="700595" cy="628944"/>
              <a:chOff x="-110819" y="-143652"/>
              <a:chExt cx="1594562" cy="1431486"/>
            </a:xfrm>
          </p:grpSpPr>
          <p:sp>
            <p:nvSpPr>
              <p:cNvPr id="32" name="Shape 2509">
                <a:extLst>
                  <a:ext uri="{FF2B5EF4-FFF2-40B4-BE49-F238E27FC236}">
                    <a16:creationId xmlns:a16="http://schemas.microsoft.com/office/drawing/2014/main" id="{795C3960-67B5-5047-97F3-443A59C0DA73}"/>
                  </a:ext>
                </a:extLst>
              </p:cNvPr>
              <p:cNvSpPr/>
              <p:nvPr/>
            </p:nvSpPr>
            <p:spPr>
              <a:xfrm>
                <a:off x="124841" y="-143652"/>
                <a:ext cx="1128328" cy="12917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algn="ctr" defTabSz="821531" hangingPunct="0"/>
                <a:r>
                  <a:rPr sz="2800" kern="0" dirty="0">
                    <a:solidFill>
                      <a:schemeClr val="bg1"/>
                    </a:solidFill>
                    <a:latin typeface="Avenir Book"/>
                    <a:sym typeface="Avenir Book"/>
                  </a:rPr>
                  <a:t>…</a:t>
                </a:r>
              </a:p>
            </p:txBody>
          </p:sp>
          <p:sp>
            <p:nvSpPr>
              <p:cNvPr id="33" name="Shape 2510">
                <a:extLst>
                  <a:ext uri="{FF2B5EF4-FFF2-40B4-BE49-F238E27FC236}">
                    <a16:creationId xmlns:a16="http://schemas.microsoft.com/office/drawing/2014/main" id="{BB8CF46F-259D-A948-ADEB-212D899ED842}"/>
                  </a:ext>
                </a:extLst>
              </p:cNvPr>
              <p:cNvSpPr/>
              <p:nvPr/>
            </p:nvSpPr>
            <p:spPr>
              <a:xfrm>
                <a:off x="-110819" y="-3952"/>
                <a:ext cx="522686" cy="12917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algn="ctr" defTabSz="821531" hangingPunct="0"/>
                <a:r>
                  <a:rPr sz="2800" kern="0" dirty="0">
                    <a:solidFill>
                      <a:schemeClr val="bg1"/>
                    </a:solidFill>
                    <a:latin typeface="Avenir Book"/>
                    <a:sym typeface="Avenir Book"/>
                  </a:rPr>
                  <a:t>{</a:t>
                </a:r>
              </a:p>
            </p:txBody>
          </p:sp>
          <p:sp>
            <p:nvSpPr>
              <p:cNvPr id="34" name="Shape 2511">
                <a:extLst>
                  <a:ext uri="{FF2B5EF4-FFF2-40B4-BE49-F238E27FC236}">
                    <a16:creationId xmlns:a16="http://schemas.microsoft.com/office/drawing/2014/main" id="{D4C5AAA1-40E0-9B47-9334-7F2F1C7F2096}"/>
                  </a:ext>
                </a:extLst>
              </p:cNvPr>
              <p:cNvSpPr/>
              <p:nvPr/>
            </p:nvSpPr>
            <p:spPr>
              <a:xfrm>
                <a:off x="961057" y="-3948"/>
                <a:ext cx="522686" cy="1291782"/>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67677" tIns="67677" rIns="67677" bIns="67677" numCol="1" anchor="ctr">
                <a:spAutoFit/>
              </a:bodyPr>
              <a:lstStyle/>
              <a:p>
                <a:pPr algn="ctr" defTabSz="821531" hangingPunct="0"/>
                <a:r>
                  <a:rPr sz="2800" kern="0" dirty="0">
                    <a:solidFill>
                      <a:schemeClr val="bg1"/>
                    </a:solidFill>
                    <a:latin typeface="Avenir Book"/>
                    <a:sym typeface="Avenir Book"/>
                  </a:rPr>
                  <a:t>}</a:t>
                </a:r>
              </a:p>
            </p:txBody>
          </p:sp>
        </p:grpSp>
        <p:grpSp>
          <p:nvGrpSpPr>
            <p:cNvPr id="27" name="Group 4">
              <a:extLst>
                <a:ext uri="{FF2B5EF4-FFF2-40B4-BE49-F238E27FC236}">
                  <a16:creationId xmlns:a16="http://schemas.microsoft.com/office/drawing/2014/main" id="{DCE43FCA-FAF9-E14D-AD2D-9DF238477347}"/>
                </a:ext>
              </a:extLst>
            </p:cNvPr>
            <p:cNvGrpSpPr>
              <a:grpSpLocks noChangeAspect="1"/>
            </p:cNvGrpSpPr>
            <p:nvPr/>
          </p:nvGrpSpPr>
          <p:grpSpPr bwMode="auto">
            <a:xfrm>
              <a:off x="2108280" y="3730823"/>
              <a:ext cx="823455" cy="759775"/>
              <a:chOff x="3" y="2"/>
              <a:chExt cx="375" cy="346"/>
            </a:xfrm>
          </p:grpSpPr>
          <p:sp>
            <p:nvSpPr>
              <p:cNvPr id="28" name="Freeform 5">
                <a:extLst>
                  <a:ext uri="{FF2B5EF4-FFF2-40B4-BE49-F238E27FC236}">
                    <a16:creationId xmlns:a16="http://schemas.microsoft.com/office/drawing/2014/main" id="{EC74B88D-96D7-9D49-8269-A8A5E0878597}"/>
                  </a:ext>
                </a:extLst>
              </p:cNvPr>
              <p:cNvSpPr>
                <a:spLocks/>
              </p:cNvSpPr>
              <p:nvPr/>
            </p:nvSpPr>
            <p:spPr bwMode="auto">
              <a:xfrm>
                <a:off x="3" y="2"/>
                <a:ext cx="375" cy="263"/>
              </a:xfrm>
              <a:custGeom>
                <a:avLst/>
                <a:gdLst>
                  <a:gd name="T0" fmla="*/ 177 w 180"/>
                  <a:gd name="T1" fmla="*/ 126 h 126"/>
                  <a:gd name="T2" fmla="*/ 3 w 180"/>
                  <a:gd name="T3" fmla="*/ 126 h 126"/>
                  <a:gd name="T4" fmla="*/ 0 w 180"/>
                  <a:gd name="T5" fmla="*/ 123 h 126"/>
                  <a:gd name="T6" fmla="*/ 0 w 180"/>
                  <a:gd name="T7" fmla="*/ 3 h 126"/>
                  <a:gd name="T8" fmla="*/ 3 w 180"/>
                  <a:gd name="T9" fmla="*/ 0 h 126"/>
                  <a:gd name="T10" fmla="*/ 177 w 180"/>
                  <a:gd name="T11" fmla="*/ 0 h 126"/>
                  <a:gd name="T12" fmla="*/ 180 w 180"/>
                  <a:gd name="T13" fmla="*/ 3 h 126"/>
                  <a:gd name="T14" fmla="*/ 177 w 180"/>
                  <a:gd name="T15" fmla="*/ 6 h 126"/>
                  <a:gd name="T16" fmla="*/ 6 w 180"/>
                  <a:gd name="T17" fmla="*/ 6 h 126"/>
                  <a:gd name="T18" fmla="*/ 6 w 180"/>
                  <a:gd name="T19" fmla="*/ 119 h 126"/>
                  <a:gd name="T20" fmla="*/ 174 w 180"/>
                  <a:gd name="T21" fmla="*/ 119 h 126"/>
                  <a:gd name="T22" fmla="*/ 174 w 180"/>
                  <a:gd name="T23" fmla="*/ 25 h 126"/>
                  <a:gd name="T24" fmla="*/ 177 w 180"/>
                  <a:gd name="T25" fmla="*/ 22 h 126"/>
                  <a:gd name="T26" fmla="*/ 180 w 180"/>
                  <a:gd name="T27" fmla="*/ 25 h 126"/>
                  <a:gd name="T28" fmla="*/ 180 w 180"/>
                  <a:gd name="T29" fmla="*/ 123 h 126"/>
                  <a:gd name="T30" fmla="*/ 177 w 180"/>
                  <a:gd name="T3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26">
                    <a:moveTo>
                      <a:pt x="177" y="126"/>
                    </a:moveTo>
                    <a:cubicBezTo>
                      <a:pt x="3" y="126"/>
                      <a:pt x="3" y="126"/>
                      <a:pt x="3" y="126"/>
                    </a:cubicBezTo>
                    <a:cubicBezTo>
                      <a:pt x="1" y="126"/>
                      <a:pt x="0" y="125"/>
                      <a:pt x="0" y="123"/>
                    </a:cubicBezTo>
                    <a:cubicBezTo>
                      <a:pt x="0" y="3"/>
                      <a:pt x="0" y="3"/>
                      <a:pt x="0" y="3"/>
                    </a:cubicBezTo>
                    <a:cubicBezTo>
                      <a:pt x="0" y="1"/>
                      <a:pt x="1" y="0"/>
                      <a:pt x="3" y="0"/>
                    </a:cubicBezTo>
                    <a:cubicBezTo>
                      <a:pt x="177" y="0"/>
                      <a:pt x="177" y="0"/>
                      <a:pt x="177" y="0"/>
                    </a:cubicBezTo>
                    <a:cubicBezTo>
                      <a:pt x="179" y="0"/>
                      <a:pt x="180" y="1"/>
                      <a:pt x="180" y="3"/>
                    </a:cubicBezTo>
                    <a:cubicBezTo>
                      <a:pt x="180" y="5"/>
                      <a:pt x="179" y="6"/>
                      <a:pt x="177" y="6"/>
                    </a:cubicBezTo>
                    <a:cubicBezTo>
                      <a:pt x="6" y="6"/>
                      <a:pt x="6" y="6"/>
                      <a:pt x="6" y="6"/>
                    </a:cubicBezTo>
                    <a:cubicBezTo>
                      <a:pt x="6" y="119"/>
                      <a:pt x="6" y="119"/>
                      <a:pt x="6" y="119"/>
                    </a:cubicBezTo>
                    <a:cubicBezTo>
                      <a:pt x="174" y="119"/>
                      <a:pt x="174" y="119"/>
                      <a:pt x="174" y="119"/>
                    </a:cubicBezTo>
                    <a:cubicBezTo>
                      <a:pt x="174" y="25"/>
                      <a:pt x="174" y="25"/>
                      <a:pt x="174" y="25"/>
                    </a:cubicBezTo>
                    <a:cubicBezTo>
                      <a:pt x="174" y="24"/>
                      <a:pt x="175" y="22"/>
                      <a:pt x="177" y="22"/>
                    </a:cubicBezTo>
                    <a:cubicBezTo>
                      <a:pt x="179" y="22"/>
                      <a:pt x="180" y="24"/>
                      <a:pt x="180" y="25"/>
                    </a:cubicBezTo>
                    <a:cubicBezTo>
                      <a:pt x="180" y="123"/>
                      <a:pt x="180" y="123"/>
                      <a:pt x="180" y="123"/>
                    </a:cubicBezTo>
                    <a:cubicBezTo>
                      <a:pt x="180" y="125"/>
                      <a:pt x="179" y="126"/>
                      <a:pt x="177"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9" name="Freeform 6">
                <a:extLst>
                  <a:ext uri="{FF2B5EF4-FFF2-40B4-BE49-F238E27FC236}">
                    <a16:creationId xmlns:a16="http://schemas.microsoft.com/office/drawing/2014/main" id="{69EA91EA-9F7B-1D47-99FB-2E4E1DC10797}"/>
                  </a:ext>
                </a:extLst>
              </p:cNvPr>
              <p:cNvSpPr>
                <a:spLocks/>
              </p:cNvSpPr>
              <p:nvPr/>
            </p:nvSpPr>
            <p:spPr bwMode="auto">
              <a:xfrm>
                <a:off x="93" y="333"/>
                <a:ext cx="194" cy="15"/>
              </a:xfrm>
              <a:custGeom>
                <a:avLst/>
                <a:gdLst>
                  <a:gd name="T0" fmla="*/ 90 w 93"/>
                  <a:gd name="T1" fmla="*/ 7 h 7"/>
                  <a:gd name="T2" fmla="*/ 4 w 93"/>
                  <a:gd name="T3" fmla="*/ 7 h 7"/>
                  <a:gd name="T4" fmla="*/ 0 w 93"/>
                  <a:gd name="T5" fmla="*/ 3 h 7"/>
                  <a:gd name="T6" fmla="*/ 4 w 93"/>
                  <a:gd name="T7" fmla="*/ 0 h 7"/>
                  <a:gd name="T8" fmla="*/ 90 w 93"/>
                  <a:gd name="T9" fmla="*/ 0 h 7"/>
                  <a:gd name="T10" fmla="*/ 93 w 93"/>
                  <a:gd name="T11" fmla="*/ 3 h 7"/>
                  <a:gd name="T12" fmla="*/ 90 w 9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3" h="7">
                    <a:moveTo>
                      <a:pt x="90" y="7"/>
                    </a:moveTo>
                    <a:cubicBezTo>
                      <a:pt x="4" y="7"/>
                      <a:pt x="4" y="7"/>
                      <a:pt x="4" y="7"/>
                    </a:cubicBezTo>
                    <a:cubicBezTo>
                      <a:pt x="2" y="7"/>
                      <a:pt x="0" y="5"/>
                      <a:pt x="0" y="3"/>
                    </a:cubicBezTo>
                    <a:cubicBezTo>
                      <a:pt x="0" y="2"/>
                      <a:pt x="2" y="0"/>
                      <a:pt x="4" y="0"/>
                    </a:cubicBezTo>
                    <a:cubicBezTo>
                      <a:pt x="90" y="0"/>
                      <a:pt x="90" y="0"/>
                      <a:pt x="90" y="0"/>
                    </a:cubicBezTo>
                    <a:cubicBezTo>
                      <a:pt x="92" y="0"/>
                      <a:pt x="93" y="2"/>
                      <a:pt x="93" y="3"/>
                    </a:cubicBezTo>
                    <a:cubicBezTo>
                      <a:pt x="93" y="5"/>
                      <a:pt x="92" y="7"/>
                      <a:pt x="9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0" name="Freeform 7">
                <a:extLst>
                  <a:ext uri="{FF2B5EF4-FFF2-40B4-BE49-F238E27FC236}">
                    <a16:creationId xmlns:a16="http://schemas.microsoft.com/office/drawing/2014/main" id="{F5229015-3452-FC4B-83A5-05B3DA48C6F0}"/>
                  </a:ext>
                </a:extLst>
              </p:cNvPr>
              <p:cNvSpPr>
                <a:spLocks/>
              </p:cNvSpPr>
              <p:nvPr/>
            </p:nvSpPr>
            <p:spPr bwMode="auto">
              <a:xfrm>
                <a:off x="141" y="292"/>
                <a:ext cx="14" cy="56"/>
              </a:xfrm>
              <a:custGeom>
                <a:avLst/>
                <a:gdLst>
                  <a:gd name="T0" fmla="*/ 3 w 7"/>
                  <a:gd name="T1" fmla="*/ 27 h 27"/>
                  <a:gd name="T2" fmla="*/ 0 w 7"/>
                  <a:gd name="T3" fmla="*/ 23 h 27"/>
                  <a:gd name="T4" fmla="*/ 0 w 7"/>
                  <a:gd name="T5" fmla="*/ 3 h 27"/>
                  <a:gd name="T6" fmla="*/ 3 w 7"/>
                  <a:gd name="T7" fmla="*/ 0 h 27"/>
                  <a:gd name="T8" fmla="*/ 7 w 7"/>
                  <a:gd name="T9" fmla="*/ 3 h 27"/>
                  <a:gd name="T10" fmla="*/ 7 w 7"/>
                  <a:gd name="T11" fmla="*/ 23 h 27"/>
                  <a:gd name="T12" fmla="*/ 3 w 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7" h="27">
                    <a:moveTo>
                      <a:pt x="3" y="27"/>
                    </a:moveTo>
                    <a:cubicBezTo>
                      <a:pt x="2" y="27"/>
                      <a:pt x="0" y="25"/>
                      <a:pt x="0" y="23"/>
                    </a:cubicBezTo>
                    <a:cubicBezTo>
                      <a:pt x="0" y="3"/>
                      <a:pt x="0" y="3"/>
                      <a:pt x="0" y="3"/>
                    </a:cubicBezTo>
                    <a:cubicBezTo>
                      <a:pt x="0" y="1"/>
                      <a:pt x="2" y="0"/>
                      <a:pt x="3" y="0"/>
                    </a:cubicBezTo>
                    <a:cubicBezTo>
                      <a:pt x="5" y="0"/>
                      <a:pt x="7" y="1"/>
                      <a:pt x="7" y="3"/>
                    </a:cubicBezTo>
                    <a:cubicBezTo>
                      <a:pt x="7" y="23"/>
                      <a:pt x="7" y="23"/>
                      <a:pt x="7" y="23"/>
                    </a:cubicBezTo>
                    <a:cubicBezTo>
                      <a:pt x="7" y="25"/>
                      <a:pt x="5" y="27"/>
                      <a:pt x="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Freeform 8">
                <a:extLst>
                  <a:ext uri="{FF2B5EF4-FFF2-40B4-BE49-F238E27FC236}">
                    <a16:creationId xmlns:a16="http://schemas.microsoft.com/office/drawing/2014/main" id="{C56F6208-D439-5148-9875-65178ECABE8A}"/>
                  </a:ext>
                </a:extLst>
              </p:cNvPr>
              <p:cNvSpPr>
                <a:spLocks/>
              </p:cNvSpPr>
              <p:nvPr/>
            </p:nvSpPr>
            <p:spPr bwMode="auto">
              <a:xfrm>
                <a:off x="226" y="292"/>
                <a:ext cx="15" cy="56"/>
              </a:xfrm>
              <a:custGeom>
                <a:avLst/>
                <a:gdLst>
                  <a:gd name="T0" fmla="*/ 4 w 7"/>
                  <a:gd name="T1" fmla="*/ 27 h 27"/>
                  <a:gd name="T2" fmla="*/ 0 w 7"/>
                  <a:gd name="T3" fmla="*/ 23 h 27"/>
                  <a:gd name="T4" fmla="*/ 0 w 7"/>
                  <a:gd name="T5" fmla="*/ 3 h 27"/>
                  <a:gd name="T6" fmla="*/ 4 w 7"/>
                  <a:gd name="T7" fmla="*/ 0 h 27"/>
                  <a:gd name="T8" fmla="*/ 7 w 7"/>
                  <a:gd name="T9" fmla="*/ 3 h 27"/>
                  <a:gd name="T10" fmla="*/ 7 w 7"/>
                  <a:gd name="T11" fmla="*/ 23 h 27"/>
                  <a:gd name="T12" fmla="*/ 4 w 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7" h="27">
                    <a:moveTo>
                      <a:pt x="4" y="27"/>
                    </a:moveTo>
                    <a:cubicBezTo>
                      <a:pt x="2" y="27"/>
                      <a:pt x="0" y="25"/>
                      <a:pt x="0" y="23"/>
                    </a:cubicBezTo>
                    <a:cubicBezTo>
                      <a:pt x="0" y="3"/>
                      <a:pt x="0" y="3"/>
                      <a:pt x="0" y="3"/>
                    </a:cubicBezTo>
                    <a:cubicBezTo>
                      <a:pt x="0" y="1"/>
                      <a:pt x="2" y="0"/>
                      <a:pt x="4" y="0"/>
                    </a:cubicBezTo>
                    <a:cubicBezTo>
                      <a:pt x="5" y="0"/>
                      <a:pt x="7" y="1"/>
                      <a:pt x="7" y="3"/>
                    </a:cubicBezTo>
                    <a:cubicBezTo>
                      <a:pt x="7" y="23"/>
                      <a:pt x="7" y="23"/>
                      <a:pt x="7" y="23"/>
                    </a:cubicBezTo>
                    <a:cubicBezTo>
                      <a:pt x="7" y="25"/>
                      <a:pt x="5" y="27"/>
                      <a:pt x="4"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sp>
        <p:nvSpPr>
          <p:cNvPr id="35" name="TextBox 34">
            <a:extLst>
              <a:ext uri="{FF2B5EF4-FFF2-40B4-BE49-F238E27FC236}">
                <a16:creationId xmlns:a16="http://schemas.microsoft.com/office/drawing/2014/main" id="{BC6571B6-B3B2-C946-A40B-BB5C2DCD2B60}"/>
              </a:ext>
            </a:extLst>
          </p:cNvPr>
          <p:cNvSpPr txBox="1"/>
          <p:nvPr/>
        </p:nvSpPr>
        <p:spPr>
          <a:xfrm>
            <a:off x="2308864" y="4270088"/>
            <a:ext cx="4994383" cy="369332"/>
          </a:xfrm>
          <a:prstGeom prst="rect">
            <a:avLst/>
          </a:prstGeom>
          <a:noFill/>
        </p:spPr>
        <p:txBody>
          <a:bodyPr wrap="square" rtlCol="0">
            <a:spAutoFit/>
          </a:bodyPr>
          <a:lstStyle/>
          <a:p>
            <a:r>
              <a:rPr lang="en-US" dirty="0">
                <a:solidFill>
                  <a:schemeClr val="bg2"/>
                </a:solidFill>
              </a:rPr>
              <a:t>https://</a:t>
            </a:r>
            <a:r>
              <a:rPr lang="en-US" dirty="0" err="1">
                <a:solidFill>
                  <a:schemeClr val="bg2"/>
                </a:solidFill>
              </a:rPr>
              <a:t>github.com</a:t>
            </a:r>
            <a:r>
              <a:rPr lang="en-US" dirty="0">
                <a:solidFill>
                  <a:schemeClr val="bg2"/>
                </a:solidFill>
              </a:rPr>
              <a:t>/</a:t>
            </a:r>
            <a:r>
              <a:rPr lang="en-US" dirty="0" err="1">
                <a:solidFill>
                  <a:schemeClr val="bg2"/>
                </a:solidFill>
              </a:rPr>
              <a:t>aws</a:t>
            </a:r>
            <a:r>
              <a:rPr lang="en-US" dirty="0">
                <a:solidFill>
                  <a:schemeClr val="bg2"/>
                </a:solidFill>
              </a:rPr>
              <a:t>/amazon-vpc-cni-k8s</a:t>
            </a:r>
          </a:p>
        </p:txBody>
      </p:sp>
    </p:spTree>
    <p:extLst>
      <p:ext uri="{BB962C8B-B14F-4D97-AF65-F5344CB8AC3E}">
        <p14:creationId xmlns:p14="http://schemas.microsoft.com/office/powerpoint/2010/main" val="189131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77778E-6 -0.04475 L -2.77778E-6 7.40741E-7 " pathEditMode="relative" rAng="0" ptsTypes="AA">
                                      <p:cBhvr>
                                        <p:cTn id="9" dur="1000" fill="hold"/>
                                        <p:tgtEl>
                                          <p:spTgt spid="4"/>
                                        </p:tgtEl>
                                        <p:attrNameLst>
                                          <p:attrName>ppt_x</p:attrName>
                                          <p:attrName>ppt_y</p:attrName>
                                        </p:attrNameLst>
                                      </p:cBhvr>
                                      <p:rCtr x="0" y="222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2.77778E-6 -0.04475 L -2.77778E-6 7.40741E-7 " pathEditMode="relative" rAng="0" ptsTypes="AA">
                                      <p:cBhvr>
                                        <p:cTn id="14" dur="1000" fill="hold"/>
                                        <p:tgtEl>
                                          <p:spTgt spid="5"/>
                                        </p:tgtEl>
                                        <p:attrNameLst>
                                          <p:attrName>ppt_x</p:attrName>
                                          <p:attrName>ppt_y</p:attrName>
                                        </p:attrNameLst>
                                      </p:cBhvr>
                                      <p:rCtr x="0" y="2222"/>
                                    </p:animMotion>
                                  </p:childTnLst>
                                </p:cTn>
                              </p:par>
                              <p:par>
                                <p:cTn id="15" presetID="10" presetClass="entr" presetSubtype="0" fill="hold" grpId="0"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400"/>
                                  </p:stCondLst>
                                  <p:childTnLst>
                                    <p:animMotion origin="layout" path="M -2.77778E-6 -0.04475 L -2.77778E-6 7.40741E-7 " pathEditMode="relative" rAng="0" ptsTypes="AA">
                                      <p:cBhvr>
                                        <p:cTn id="19" dur="1000" fill="hold"/>
                                        <p:tgtEl>
                                          <p:spTgt spid="6"/>
                                        </p:tgtEl>
                                        <p:attrNameLst>
                                          <p:attrName>ppt_x</p:attrName>
                                          <p:attrName>ppt_y</p:attrName>
                                        </p:attrNameLst>
                                      </p:cBhvr>
                                      <p:rCtr x="0" y="2222"/>
                                    </p:animMotion>
                                  </p:childTnLst>
                                </p:cTn>
                              </p:par>
                              <p:par>
                                <p:cTn id="20" presetID="10" presetClass="entr" presetSubtype="0" fill="hold" grpId="0"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600"/>
                                  </p:stCondLst>
                                  <p:childTnLst>
                                    <p:animMotion origin="layout" path="M -2.77778E-6 -0.04475 L -2.77778E-6 7.40741E-7 " pathEditMode="relative" rAng="0" ptsTypes="AA">
                                      <p:cBhvr>
                                        <p:cTn id="24" dur="1000" fill="hold"/>
                                        <p:tgtEl>
                                          <p:spTgt spid="7"/>
                                        </p:tgtEl>
                                        <p:attrNameLst>
                                          <p:attrName>ppt_x</p:attrName>
                                          <p:attrName>ppt_y</p:attrName>
                                        </p:attrNameLst>
                                      </p:cBhvr>
                                      <p:rCtr x="0" y="2222"/>
                                    </p:animMotion>
                                  </p:childTnLst>
                                </p:cTn>
                              </p:par>
                              <p:par>
                                <p:cTn id="25" presetID="10" presetClass="entr" presetSubtype="0" fill="hold" nodeType="with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53" presetClass="entr" presetSubtype="16" fill="hold" grpId="0" nodeType="withEffect">
                                  <p:stCondLst>
                                    <p:cond delay="64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53" presetClass="entr" presetSubtype="16" fill="hold" nodeType="withEffect">
                                  <p:stCondLst>
                                    <p:cond delay="85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par>
                                <p:cTn id="38" presetID="53" presetClass="entr" presetSubtype="16" fill="hold" nodeType="withEffect">
                                  <p:stCondLst>
                                    <p:cond delay="45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A792E8-3F04-5148-8D73-D48B9FB9F955}"/>
              </a:ext>
            </a:extLst>
          </p:cNvPr>
          <p:cNvGrpSpPr/>
          <p:nvPr/>
        </p:nvGrpSpPr>
        <p:grpSpPr>
          <a:xfrm>
            <a:off x="841431" y="1069942"/>
            <a:ext cx="3042713" cy="3226439"/>
            <a:chOff x="2536825" y="2625066"/>
            <a:chExt cx="3042713" cy="3226439"/>
          </a:xfrm>
        </p:grpSpPr>
        <p:sp>
          <p:nvSpPr>
            <p:cNvPr id="3" name="Rounded Rectangle 18">
              <a:extLst>
                <a:ext uri="{FF2B5EF4-FFF2-40B4-BE49-F238E27FC236}">
                  <a16:creationId xmlns:a16="http://schemas.microsoft.com/office/drawing/2014/main" id="{C2C46DC8-2D09-2944-8C0D-0E8B59CEB3E7}"/>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4" name="Picture 3">
              <a:extLst>
                <a:ext uri="{FF2B5EF4-FFF2-40B4-BE49-F238E27FC236}">
                  <a16:creationId xmlns:a16="http://schemas.microsoft.com/office/drawing/2014/main" id="{D36B51E3-2BDB-404C-8267-640DA308E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grpSp>
        <p:nvGrpSpPr>
          <p:cNvPr id="5" name="Group 4">
            <a:extLst>
              <a:ext uri="{FF2B5EF4-FFF2-40B4-BE49-F238E27FC236}">
                <a16:creationId xmlns:a16="http://schemas.microsoft.com/office/drawing/2014/main" id="{23BC2F5E-84A7-4D48-AE6B-E8A5D9193E80}"/>
              </a:ext>
            </a:extLst>
          </p:cNvPr>
          <p:cNvGrpSpPr/>
          <p:nvPr/>
        </p:nvGrpSpPr>
        <p:grpSpPr>
          <a:xfrm>
            <a:off x="5282992" y="1069942"/>
            <a:ext cx="3042713" cy="3226439"/>
            <a:chOff x="2536825" y="2625066"/>
            <a:chExt cx="3042713" cy="3226439"/>
          </a:xfrm>
        </p:grpSpPr>
        <p:sp>
          <p:nvSpPr>
            <p:cNvPr id="6" name="Rounded Rectangle 18">
              <a:extLst>
                <a:ext uri="{FF2B5EF4-FFF2-40B4-BE49-F238E27FC236}">
                  <a16:creationId xmlns:a16="http://schemas.microsoft.com/office/drawing/2014/main" id="{B0CED4E7-85F3-D240-8DA2-95E33E60596A}"/>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Arial"/>
                <a:cs typeface="Arial"/>
              </a:endParaRPr>
            </a:p>
          </p:txBody>
        </p:sp>
        <p:pic>
          <p:nvPicPr>
            <p:cNvPr id="7" name="Picture 6">
              <a:extLst>
                <a:ext uri="{FF2B5EF4-FFF2-40B4-BE49-F238E27FC236}">
                  <a16:creationId xmlns:a16="http://schemas.microsoft.com/office/drawing/2014/main" id="{9071C6BD-AF39-7E42-BB06-271A0CFB5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sp>
        <p:nvSpPr>
          <p:cNvPr id="8" name="Rounded Rectangle 21">
            <a:extLst>
              <a:ext uri="{FF2B5EF4-FFF2-40B4-BE49-F238E27FC236}">
                <a16:creationId xmlns:a16="http://schemas.microsoft.com/office/drawing/2014/main" id="{DF6D1575-1ABA-5A41-A592-93DC3F3017FF}"/>
              </a:ext>
            </a:extLst>
          </p:cNvPr>
          <p:cNvSpPr/>
          <p:nvPr/>
        </p:nvSpPr>
        <p:spPr>
          <a:xfrm>
            <a:off x="471251" y="651411"/>
            <a:ext cx="8201499" cy="4042510"/>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bg1"/>
              </a:solidFill>
              <a:latin typeface="Helvetica Neue"/>
              <a:cs typeface="Helvetica Neue"/>
            </a:endParaRPr>
          </a:p>
        </p:txBody>
      </p:sp>
      <p:pic>
        <p:nvPicPr>
          <p:cNvPr id="9" name="Picture 8">
            <a:extLst>
              <a:ext uri="{FF2B5EF4-FFF2-40B4-BE49-F238E27FC236}">
                <a16:creationId xmlns:a16="http://schemas.microsoft.com/office/drawing/2014/main" id="{4824BD29-46C2-7840-87DD-9A6FD2D39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3644" y="1554563"/>
            <a:ext cx="588920" cy="678150"/>
          </a:xfrm>
          <a:prstGeom prst="rect">
            <a:avLst/>
          </a:prstGeom>
        </p:spPr>
      </p:pic>
      <p:pic>
        <p:nvPicPr>
          <p:cNvPr id="10" name="Picture 9">
            <a:extLst>
              <a:ext uri="{FF2B5EF4-FFF2-40B4-BE49-F238E27FC236}">
                <a16:creationId xmlns:a16="http://schemas.microsoft.com/office/drawing/2014/main" id="{522518EA-C0EC-1848-9259-EBEFCD602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83" y="2749971"/>
            <a:ext cx="622686" cy="717034"/>
          </a:xfrm>
          <a:prstGeom prst="rect">
            <a:avLst/>
          </a:prstGeom>
        </p:spPr>
      </p:pic>
      <p:sp>
        <p:nvSpPr>
          <p:cNvPr id="11" name="TextBox 36">
            <a:extLst>
              <a:ext uri="{FF2B5EF4-FFF2-40B4-BE49-F238E27FC236}">
                <a16:creationId xmlns:a16="http://schemas.microsoft.com/office/drawing/2014/main" id="{6766D824-3D83-D24A-B456-C1DE84E109D2}"/>
              </a:ext>
            </a:extLst>
          </p:cNvPr>
          <p:cNvSpPr txBox="1">
            <a:spLocks noChangeArrowheads="1"/>
          </p:cNvSpPr>
          <p:nvPr/>
        </p:nvSpPr>
        <p:spPr bwMode="auto">
          <a:xfrm>
            <a:off x="1868693" y="2246564"/>
            <a:ext cx="1166813" cy="230832"/>
          </a:xfrm>
          <a:prstGeom prst="rect">
            <a:avLst/>
          </a:prstGeom>
          <a:noFill/>
          <a:ln w="9525">
            <a:noFill/>
            <a:miter lim="800000"/>
            <a:headEnd/>
            <a:tailEnd/>
          </a:ln>
        </p:spPr>
        <p:txBody>
          <a:bodyPr>
            <a:spAutoFit/>
          </a:bodyPr>
          <a:lstStyle/>
          <a:p>
            <a:pPr algn="ctr"/>
            <a:r>
              <a:rPr lang="en-US" sz="900" b="1" dirty="0">
                <a:solidFill>
                  <a:schemeClr val="bg1"/>
                </a:solidFill>
                <a:latin typeface="+mj-lt"/>
                <a:ea typeface="Verdana" pitchFamily="34" charset="0"/>
              </a:rPr>
              <a:t>Nginx Pod</a:t>
            </a:r>
          </a:p>
        </p:txBody>
      </p:sp>
      <p:sp>
        <p:nvSpPr>
          <p:cNvPr id="12" name="TextBox 36">
            <a:extLst>
              <a:ext uri="{FF2B5EF4-FFF2-40B4-BE49-F238E27FC236}">
                <a16:creationId xmlns:a16="http://schemas.microsoft.com/office/drawing/2014/main" id="{0423B51D-F9C7-9547-84B0-5911F9852925}"/>
              </a:ext>
            </a:extLst>
          </p:cNvPr>
          <p:cNvSpPr txBox="1">
            <a:spLocks noChangeArrowheads="1"/>
          </p:cNvSpPr>
          <p:nvPr/>
        </p:nvSpPr>
        <p:spPr bwMode="auto">
          <a:xfrm>
            <a:off x="1114862" y="3489347"/>
            <a:ext cx="1166813"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Java Pod</a:t>
            </a:r>
          </a:p>
        </p:txBody>
      </p:sp>
      <p:sp>
        <p:nvSpPr>
          <p:cNvPr id="13" name="TextBox 32">
            <a:extLst>
              <a:ext uri="{FF2B5EF4-FFF2-40B4-BE49-F238E27FC236}">
                <a16:creationId xmlns:a16="http://schemas.microsoft.com/office/drawing/2014/main" id="{40C9F9E1-2E1C-0042-8D56-DD28DE839A27}"/>
              </a:ext>
            </a:extLst>
          </p:cNvPr>
          <p:cNvSpPr txBox="1">
            <a:spLocks noChangeArrowheads="1"/>
          </p:cNvSpPr>
          <p:nvPr/>
        </p:nvSpPr>
        <p:spPr bwMode="auto">
          <a:xfrm>
            <a:off x="3067231" y="3920053"/>
            <a:ext cx="759532" cy="300082"/>
          </a:xfrm>
          <a:prstGeom prst="rect">
            <a:avLst/>
          </a:prstGeom>
          <a:noFill/>
          <a:ln w="9525">
            <a:noFill/>
            <a:miter lim="800000"/>
            <a:headEnd/>
            <a:tailEnd/>
          </a:ln>
        </p:spPr>
        <p:txBody>
          <a:bodyPr wrap="square">
            <a:spAutoFit/>
          </a:bodyPr>
          <a:lstStyle/>
          <a:p>
            <a:pPr algn="ctr"/>
            <a:r>
              <a:rPr lang="en-US" sz="1350" b="1" dirty="0">
                <a:solidFill>
                  <a:schemeClr val="bg1"/>
                </a:solidFill>
                <a:ea typeface="Verdana" pitchFamily="34" charset="0"/>
                <a:cs typeface="Helvetica Neue"/>
              </a:rPr>
              <a:t>ENI</a:t>
            </a:r>
          </a:p>
        </p:txBody>
      </p:sp>
      <p:sp>
        <p:nvSpPr>
          <p:cNvPr id="14" name="TextBox 13">
            <a:extLst>
              <a:ext uri="{FF2B5EF4-FFF2-40B4-BE49-F238E27FC236}">
                <a16:creationId xmlns:a16="http://schemas.microsoft.com/office/drawing/2014/main" id="{132A8FB2-E8B5-7541-BBCF-094C8F953A75}"/>
              </a:ext>
            </a:extLst>
          </p:cNvPr>
          <p:cNvSpPr txBox="1"/>
          <p:nvPr/>
        </p:nvSpPr>
        <p:spPr>
          <a:xfrm>
            <a:off x="4353792" y="-44407"/>
            <a:ext cx="184731" cy="300082"/>
          </a:xfrm>
          <a:prstGeom prst="rect">
            <a:avLst/>
          </a:prstGeom>
          <a:noFill/>
        </p:spPr>
        <p:txBody>
          <a:bodyPr wrap="none" rtlCol="0">
            <a:spAutoFit/>
          </a:bodyPr>
          <a:lstStyle/>
          <a:p>
            <a:endParaRPr lang="en-US" sz="1350" dirty="0">
              <a:solidFill>
                <a:schemeClr val="bg1"/>
              </a:solidFill>
            </a:endParaRPr>
          </a:p>
        </p:txBody>
      </p:sp>
      <p:sp>
        <p:nvSpPr>
          <p:cNvPr id="15" name="TextBox 32">
            <a:extLst>
              <a:ext uri="{FF2B5EF4-FFF2-40B4-BE49-F238E27FC236}">
                <a16:creationId xmlns:a16="http://schemas.microsoft.com/office/drawing/2014/main" id="{B369D2DD-E6ED-4A49-8DA7-F9356D5ABF81}"/>
              </a:ext>
            </a:extLst>
          </p:cNvPr>
          <p:cNvSpPr txBox="1">
            <a:spLocks noChangeArrowheads="1"/>
          </p:cNvSpPr>
          <p:nvPr/>
        </p:nvSpPr>
        <p:spPr bwMode="auto">
          <a:xfrm>
            <a:off x="3768694" y="3323664"/>
            <a:ext cx="973023" cy="484748"/>
          </a:xfrm>
          <a:prstGeom prst="rect">
            <a:avLst/>
          </a:prstGeom>
          <a:solidFill>
            <a:schemeClr val="accent5">
              <a:alpha val="0"/>
            </a:schemeClr>
          </a:solidFill>
          <a:ln w="9525">
            <a:noFill/>
            <a:miter lim="800000"/>
            <a:headEnd/>
            <a:tailEnd/>
          </a:ln>
        </p:spPr>
        <p:txBody>
          <a:bodyPr wrap="none" lIns="0" tIns="0" rIns="0" bIns="0">
            <a:spAutoFit/>
          </a:bodyPr>
          <a:lstStyle/>
          <a:p>
            <a:pPr algn="ctr"/>
            <a:r>
              <a:rPr lang="en-US" sz="1050" b="1" dirty="0">
                <a:solidFill>
                  <a:schemeClr val="bg1"/>
                </a:solidFill>
                <a:ea typeface="Verdana" pitchFamily="34" charset="0"/>
                <a:cs typeface="Helvetica Neue"/>
              </a:rPr>
              <a:t>Secondary IPs:</a:t>
            </a:r>
          </a:p>
          <a:p>
            <a:pPr algn="ctr"/>
            <a:r>
              <a:rPr lang="en-US" sz="1050" b="1" dirty="0">
                <a:solidFill>
                  <a:schemeClr val="bg1"/>
                </a:solidFill>
                <a:ea typeface="Verdana" pitchFamily="34" charset="0"/>
                <a:cs typeface="Helvetica Neue"/>
              </a:rPr>
              <a:t>10.0.0.1</a:t>
            </a:r>
          </a:p>
          <a:p>
            <a:pPr algn="ctr"/>
            <a:r>
              <a:rPr lang="en-US" sz="1050" b="1" dirty="0">
                <a:solidFill>
                  <a:schemeClr val="bg1"/>
                </a:solidFill>
                <a:ea typeface="Verdana" pitchFamily="34" charset="0"/>
                <a:cs typeface="Helvetica Neue"/>
              </a:rPr>
              <a:t>10.0.0.2</a:t>
            </a:r>
          </a:p>
        </p:txBody>
      </p:sp>
      <p:cxnSp>
        <p:nvCxnSpPr>
          <p:cNvPr id="16" name="Elbow Connector 15">
            <a:extLst>
              <a:ext uri="{FF2B5EF4-FFF2-40B4-BE49-F238E27FC236}">
                <a16:creationId xmlns:a16="http://schemas.microsoft.com/office/drawing/2014/main" id="{79B639F6-5235-844A-A5C3-C7E67931821D}"/>
              </a:ext>
            </a:extLst>
          </p:cNvPr>
          <p:cNvCxnSpPr>
            <a:cxnSpLocks/>
            <a:stCxn id="36" idx="0"/>
            <a:endCxn id="9" idx="3"/>
          </p:cNvCxnSpPr>
          <p:nvPr/>
        </p:nvCxnSpPr>
        <p:spPr>
          <a:xfrm rot="16200000" flipV="1">
            <a:off x="2385804" y="2260398"/>
            <a:ext cx="1422314" cy="688793"/>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00C7711C-3F05-B94F-B413-CF1ABDA655C1}"/>
              </a:ext>
            </a:extLst>
          </p:cNvPr>
          <p:cNvCxnSpPr>
            <a:cxnSpLocks/>
            <a:stCxn id="36" idx="1"/>
            <a:endCxn id="10" idx="3"/>
          </p:cNvCxnSpPr>
          <p:nvPr/>
        </p:nvCxnSpPr>
        <p:spPr>
          <a:xfrm rot="10800000">
            <a:off x="2030569" y="3108488"/>
            <a:ext cx="1145830" cy="48281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36">
            <a:extLst>
              <a:ext uri="{FF2B5EF4-FFF2-40B4-BE49-F238E27FC236}">
                <a16:creationId xmlns:a16="http://schemas.microsoft.com/office/drawing/2014/main" id="{F72845BF-C381-2843-8EA8-4B099DB48173}"/>
              </a:ext>
            </a:extLst>
          </p:cNvPr>
          <p:cNvSpPr txBox="1">
            <a:spLocks noChangeArrowheads="1"/>
          </p:cNvSpPr>
          <p:nvPr/>
        </p:nvSpPr>
        <p:spPr bwMode="auto">
          <a:xfrm>
            <a:off x="1868693" y="2435728"/>
            <a:ext cx="1166813" cy="230832"/>
          </a:xfrm>
          <a:prstGeom prst="rect">
            <a:avLst/>
          </a:prstGeom>
          <a:noFill/>
          <a:ln w="9525">
            <a:noFill/>
            <a:miter lim="800000"/>
            <a:headEnd/>
            <a:tailEnd/>
          </a:ln>
        </p:spPr>
        <p:txBody>
          <a:bodyPr>
            <a:spAutoFit/>
          </a:bodyPr>
          <a:lstStyle/>
          <a:p>
            <a:pPr algn="ctr"/>
            <a:r>
              <a:rPr lang="en-US" sz="900" b="1" dirty="0" err="1">
                <a:solidFill>
                  <a:schemeClr val="bg1"/>
                </a:solidFill>
                <a:ea typeface="Verdana" pitchFamily="34" charset="0"/>
              </a:rPr>
              <a:t>Veth</a:t>
            </a:r>
            <a:r>
              <a:rPr lang="en-US" sz="900" b="1" dirty="0">
                <a:solidFill>
                  <a:schemeClr val="bg1"/>
                </a:solidFill>
                <a:ea typeface="Verdana" pitchFamily="34" charset="0"/>
              </a:rPr>
              <a:t> IP: 10.0.0.1</a:t>
            </a:r>
          </a:p>
        </p:txBody>
      </p:sp>
      <p:sp>
        <p:nvSpPr>
          <p:cNvPr id="19" name="TextBox 36">
            <a:extLst>
              <a:ext uri="{FF2B5EF4-FFF2-40B4-BE49-F238E27FC236}">
                <a16:creationId xmlns:a16="http://schemas.microsoft.com/office/drawing/2014/main" id="{B72CBE89-85F7-0744-8E92-F385D331A1BD}"/>
              </a:ext>
            </a:extLst>
          </p:cNvPr>
          <p:cNvSpPr txBox="1">
            <a:spLocks noChangeArrowheads="1"/>
          </p:cNvSpPr>
          <p:nvPr/>
        </p:nvSpPr>
        <p:spPr bwMode="auto">
          <a:xfrm>
            <a:off x="1114862" y="3671581"/>
            <a:ext cx="1166813" cy="230832"/>
          </a:xfrm>
          <a:prstGeom prst="rect">
            <a:avLst/>
          </a:prstGeom>
          <a:noFill/>
          <a:ln w="9525">
            <a:noFill/>
            <a:miter lim="800000"/>
            <a:headEnd/>
            <a:tailEnd/>
          </a:ln>
        </p:spPr>
        <p:txBody>
          <a:bodyPr>
            <a:spAutoFit/>
          </a:bodyPr>
          <a:lstStyle/>
          <a:p>
            <a:pPr algn="ctr"/>
            <a:r>
              <a:rPr lang="en-US" sz="900" b="1" dirty="0" err="1">
                <a:solidFill>
                  <a:schemeClr val="bg1"/>
                </a:solidFill>
                <a:ea typeface="Verdana" pitchFamily="34" charset="0"/>
              </a:rPr>
              <a:t>Veth</a:t>
            </a:r>
            <a:r>
              <a:rPr lang="en-US" sz="900" b="1" dirty="0">
                <a:solidFill>
                  <a:schemeClr val="bg1"/>
                </a:solidFill>
                <a:ea typeface="Verdana" pitchFamily="34" charset="0"/>
              </a:rPr>
              <a:t> IP: 10.0.0.2</a:t>
            </a:r>
          </a:p>
        </p:txBody>
      </p:sp>
      <p:pic>
        <p:nvPicPr>
          <p:cNvPr id="20" name="Picture 19">
            <a:extLst>
              <a:ext uri="{FF2B5EF4-FFF2-40B4-BE49-F238E27FC236}">
                <a16:creationId xmlns:a16="http://schemas.microsoft.com/office/drawing/2014/main" id="{B716A98A-EC8E-B64A-BED2-A76FA5F16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522" y="1374181"/>
            <a:ext cx="621278" cy="715412"/>
          </a:xfrm>
          <a:prstGeom prst="rect">
            <a:avLst/>
          </a:prstGeom>
        </p:spPr>
      </p:pic>
      <p:pic>
        <p:nvPicPr>
          <p:cNvPr id="21" name="Picture 20">
            <a:extLst>
              <a:ext uri="{FF2B5EF4-FFF2-40B4-BE49-F238E27FC236}">
                <a16:creationId xmlns:a16="http://schemas.microsoft.com/office/drawing/2014/main" id="{EF9031A1-7527-3E4F-88B4-10E72652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522" y="2827332"/>
            <a:ext cx="606868" cy="698818"/>
          </a:xfrm>
          <a:prstGeom prst="rect">
            <a:avLst/>
          </a:prstGeom>
        </p:spPr>
      </p:pic>
      <p:sp>
        <p:nvSpPr>
          <p:cNvPr id="22" name="TextBox 36">
            <a:extLst>
              <a:ext uri="{FF2B5EF4-FFF2-40B4-BE49-F238E27FC236}">
                <a16:creationId xmlns:a16="http://schemas.microsoft.com/office/drawing/2014/main" id="{F6560220-4845-284A-89D5-45AC5E7C6119}"/>
              </a:ext>
            </a:extLst>
          </p:cNvPr>
          <p:cNvSpPr txBox="1">
            <a:spLocks noChangeArrowheads="1"/>
          </p:cNvSpPr>
          <p:nvPr/>
        </p:nvSpPr>
        <p:spPr bwMode="auto">
          <a:xfrm>
            <a:off x="7048350" y="2134839"/>
            <a:ext cx="1166813"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Nginx Pod</a:t>
            </a:r>
          </a:p>
        </p:txBody>
      </p:sp>
      <p:sp>
        <p:nvSpPr>
          <p:cNvPr id="23" name="TextBox 36">
            <a:extLst>
              <a:ext uri="{FF2B5EF4-FFF2-40B4-BE49-F238E27FC236}">
                <a16:creationId xmlns:a16="http://schemas.microsoft.com/office/drawing/2014/main" id="{A04987A6-CBCA-2847-925F-5660AFC88779}"/>
              </a:ext>
            </a:extLst>
          </p:cNvPr>
          <p:cNvSpPr txBox="1">
            <a:spLocks noChangeArrowheads="1"/>
          </p:cNvSpPr>
          <p:nvPr/>
        </p:nvSpPr>
        <p:spPr bwMode="auto">
          <a:xfrm>
            <a:off x="7050593" y="3556165"/>
            <a:ext cx="1166813"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Java Pod</a:t>
            </a:r>
          </a:p>
        </p:txBody>
      </p:sp>
      <p:pic>
        <p:nvPicPr>
          <p:cNvPr id="24" name="Picture 23">
            <a:extLst>
              <a:ext uri="{FF2B5EF4-FFF2-40B4-BE49-F238E27FC236}">
                <a16:creationId xmlns:a16="http://schemas.microsoft.com/office/drawing/2014/main" id="{956C9730-6DEB-8341-AC49-DFCF6B8E7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368" y="1774198"/>
            <a:ext cx="586176" cy="609162"/>
          </a:xfrm>
          <a:prstGeom prst="rect">
            <a:avLst/>
          </a:prstGeom>
        </p:spPr>
      </p:pic>
      <p:sp>
        <p:nvSpPr>
          <p:cNvPr id="25" name="TextBox 32">
            <a:extLst>
              <a:ext uri="{FF2B5EF4-FFF2-40B4-BE49-F238E27FC236}">
                <a16:creationId xmlns:a16="http://schemas.microsoft.com/office/drawing/2014/main" id="{B67DF949-3184-7248-A8FD-E4899DE23DA1}"/>
              </a:ext>
            </a:extLst>
          </p:cNvPr>
          <p:cNvSpPr txBox="1">
            <a:spLocks noChangeArrowheads="1"/>
          </p:cNvSpPr>
          <p:nvPr/>
        </p:nvSpPr>
        <p:spPr bwMode="auto">
          <a:xfrm>
            <a:off x="5718690" y="1409418"/>
            <a:ext cx="759532" cy="300082"/>
          </a:xfrm>
          <a:prstGeom prst="rect">
            <a:avLst/>
          </a:prstGeom>
          <a:noFill/>
          <a:ln w="9525">
            <a:noFill/>
            <a:miter lim="800000"/>
            <a:headEnd/>
            <a:tailEnd/>
          </a:ln>
        </p:spPr>
        <p:txBody>
          <a:bodyPr wrap="square">
            <a:spAutoFit/>
          </a:bodyPr>
          <a:lstStyle/>
          <a:p>
            <a:pPr algn="ctr"/>
            <a:r>
              <a:rPr lang="en-US" sz="1350" b="1" dirty="0">
                <a:solidFill>
                  <a:schemeClr val="bg1"/>
                </a:solidFill>
                <a:ea typeface="Verdana" pitchFamily="34" charset="0"/>
                <a:cs typeface="Helvetica Neue"/>
              </a:rPr>
              <a:t>ENI</a:t>
            </a:r>
          </a:p>
        </p:txBody>
      </p:sp>
      <p:sp>
        <p:nvSpPr>
          <p:cNvPr id="26" name="TextBox 25">
            <a:extLst>
              <a:ext uri="{FF2B5EF4-FFF2-40B4-BE49-F238E27FC236}">
                <a16:creationId xmlns:a16="http://schemas.microsoft.com/office/drawing/2014/main" id="{34C15436-6BB9-C445-9F59-3CE0BA71DA1B}"/>
              </a:ext>
            </a:extLst>
          </p:cNvPr>
          <p:cNvSpPr txBox="1"/>
          <p:nvPr/>
        </p:nvSpPr>
        <p:spPr>
          <a:xfrm>
            <a:off x="8565187" y="-24447"/>
            <a:ext cx="184731" cy="300082"/>
          </a:xfrm>
          <a:prstGeom prst="rect">
            <a:avLst/>
          </a:prstGeom>
          <a:noFill/>
        </p:spPr>
        <p:txBody>
          <a:bodyPr wrap="none" rtlCol="0">
            <a:spAutoFit/>
          </a:bodyPr>
          <a:lstStyle/>
          <a:p>
            <a:endParaRPr lang="en-US" sz="1350" dirty="0">
              <a:solidFill>
                <a:schemeClr val="bg1"/>
              </a:solidFill>
            </a:endParaRPr>
          </a:p>
        </p:txBody>
      </p:sp>
      <p:cxnSp>
        <p:nvCxnSpPr>
          <p:cNvPr id="27" name="Elbow Connector 26">
            <a:extLst>
              <a:ext uri="{FF2B5EF4-FFF2-40B4-BE49-F238E27FC236}">
                <a16:creationId xmlns:a16="http://schemas.microsoft.com/office/drawing/2014/main" id="{59D47840-5ED1-D248-B91A-348FADA3D562}"/>
              </a:ext>
            </a:extLst>
          </p:cNvPr>
          <p:cNvCxnSpPr>
            <a:cxnSpLocks/>
            <a:stCxn id="20" idx="1"/>
            <a:endCxn id="24" idx="3"/>
          </p:cNvCxnSpPr>
          <p:nvPr/>
        </p:nvCxnSpPr>
        <p:spPr>
          <a:xfrm rot="10800000" flipV="1">
            <a:off x="6391544" y="1731887"/>
            <a:ext cx="918978" cy="346892"/>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A22B127B-57CE-1746-B476-8C30C31B7D80}"/>
              </a:ext>
            </a:extLst>
          </p:cNvPr>
          <p:cNvCxnSpPr>
            <a:cxnSpLocks/>
            <a:stCxn id="24" idx="2"/>
            <a:endCxn id="21" idx="1"/>
          </p:cNvCxnSpPr>
          <p:nvPr/>
        </p:nvCxnSpPr>
        <p:spPr>
          <a:xfrm rot="16200000" flipH="1">
            <a:off x="6307799" y="2174017"/>
            <a:ext cx="793381" cy="1212066"/>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36">
            <a:extLst>
              <a:ext uri="{FF2B5EF4-FFF2-40B4-BE49-F238E27FC236}">
                <a16:creationId xmlns:a16="http://schemas.microsoft.com/office/drawing/2014/main" id="{B7B5BF77-0C94-FE45-B36F-14841E0AD652}"/>
              </a:ext>
            </a:extLst>
          </p:cNvPr>
          <p:cNvSpPr txBox="1">
            <a:spLocks noChangeArrowheads="1"/>
          </p:cNvSpPr>
          <p:nvPr/>
        </p:nvSpPr>
        <p:spPr bwMode="auto">
          <a:xfrm>
            <a:off x="7048350" y="2324003"/>
            <a:ext cx="1166813" cy="230832"/>
          </a:xfrm>
          <a:prstGeom prst="rect">
            <a:avLst/>
          </a:prstGeom>
          <a:noFill/>
          <a:ln w="9525">
            <a:noFill/>
            <a:miter lim="800000"/>
            <a:headEnd/>
            <a:tailEnd/>
          </a:ln>
        </p:spPr>
        <p:txBody>
          <a:bodyPr>
            <a:spAutoFit/>
          </a:bodyPr>
          <a:lstStyle/>
          <a:p>
            <a:pPr algn="ctr"/>
            <a:r>
              <a:rPr lang="en-US" sz="900" b="1" dirty="0" err="1">
                <a:solidFill>
                  <a:schemeClr val="bg1"/>
                </a:solidFill>
                <a:ea typeface="Verdana" pitchFamily="34" charset="0"/>
              </a:rPr>
              <a:t>Veth</a:t>
            </a:r>
            <a:r>
              <a:rPr lang="en-US" sz="900" b="1" dirty="0">
                <a:solidFill>
                  <a:schemeClr val="bg1"/>
                </a:solidFill>
                <a:ea typeface="Verdana" pitchFamily="34" charset="0"/>
              </a:rPr>
              <a:t> IP: 10.0.0.20</a:t>
            </a:r>
          </a:p>
        </p:txBody>
      </p:sp>
      <p:sp>
        <p:nvSpPr>
          <p:cNvPr id="30" name="TextBox 36">
            <a:extLst>
              <a:ext uri="{FF2B5EF4-FFF2-40B4-BE49-F238E27FC236}">
                <a16:creationId xmlns:a16="http://schemas.microsoft.com/office/drawing/2014/main" id="{DD3B94FD-8311-0947-8A22-78B448447332}"/>
              </a:ext>
            </a:extLst>
          </p:cNvPr>
          <p:cNvSpPr txBox="1">
            <a:spLocks noChangeArrowheads="1"/>
          </p:cNvSpPr>
          <p:nvPr/>
        </p:nvSpPr>
        <p:spPr bwMode="auto">
          <a:xfrm>
            <a:off x="7050593" y="3698452"/>
            <a:ext cx="1166813" cy="230832"/>
          </a:xfrm>
          <a:prstGeom prst="rect">
            <a:avLst/>
          </a:prstGeom>
          <a:noFill/>
          <a:ln w="9525">
            <a:noFill/>
            <a:miter lim="800000"/>
            <a:headEnd/>
            <a:tailEnd/>
          </a:ln>
        </p:spPr>
        <p:txBody>
          <a:bodyPr>
            <a:spAutoFit/>
          </a:bodyPr>
          <a:lstStyle/>
          <a:p>
            <a:pPr algn="ctr"/>
            <a:r>
              <a:rPr lang="en-US" sz="900" b="1" dirty="0" err="1">
                <a:solidFill>
                  <a:schemeClr val="bg1"/>
                </a:solidFill>
                <a:ea typeface="Verdana" pitchFamily="34" charset="0"/>
              </a:rPr>
              <a:t>Veth</a:t>
            </a:r>
            <a:r>
              <a:rPr lang="en-US" sz="900" b="1" dirty="0">
                <a:solidFill>
                  <a:schemeClr val="bg1"/>
                </a:solidFill>
                <a:ea typeface="Verdana" pitchFamily="34" charset="0"/>
              </a:rPr>
              <a:t> IP: 10.0.0.22</a:t>
            </a:r>
          </a:p>
        </p:txBody>
      </p:sp>
      <p:sp>
        <p:nvSpPr>
          <p:cNvPr id="31" name="TextBox 32">
            <a:extLst>
              <a:ext uri="{FF2B5EF4-FFF2-40B4-BE49-F238E27FC236}">
                <a16:creationId xmlns:a16="http://schemas.microsoft.com/office/drawing/2014/main" id="{B4BFDDE9-DAEB-2640-8B23-3F0DD379FDE2}"/>
              </a:ext>
            </a:extLst>
          </p:cNvPr>
          <p:cNvSpPr txBox="1">
            <a:spLocks noChangeArrowheads="1"/>
          </p:cNvSpPr>
          <p:nvPr/>
        </p:nvSpPr>
        <p:spPr bwMode="auto">
          <a:xfrm>
            <a:off x="4764581" y="1868569"/>
            <a:ext cx="973023" cy="484748"/>
          </a:xfrm>
          <a:prstGeom prst="rect">
            <a:avLst/>
          </a:prstGeom>
          <a:solidFill>
            <a:schemeClr val="accent5">
              <a:alpha val="0"/>
            </a:schemeClr>
          </a:solidFill>
          <a:ln w="9525">
            <a:noFill/>
            <a:miter lim="800000"/>
            <a:headEnd/>
            <a:tailEnd/>
          </a:ln>
        </p:spPr>
        <p:txBody>
          <a:bodyPr wrap="none" lIns="0" tIns="0" rIns="0" bIns="0">
            <a:spAutoFit/>
          </a:bodyPr>
          <a:lstStyle/>
          <a:p>
            <a:pPr algn="ctr"/>
            <a:r>
              <a:rPr lang="en-US" sz="1050" b="1" dirty="0">
                <a:solidFill>
                  <a:schemeClr val="bg1"/>
                </a:solidFill>
                <a:ea typeface="Verdana" pitchFamily="34" charset="0"/>
                <a:cs typeface="Helvetica Neue"/>
              </a:rPr>
              <a:t>Secondary IPs:</a:t>
            </a:r>
          </a:p>
          <a:p>
            <a:pPr algn="ctr"/>
            <a:r>
              <a:rPr lang="en-US" sz="1050" b="1" dirty="0">
                <a:solidFill>
                  <a:schemeClr val="bg1"/>
                </a:solidFill>
                <a:ea typeface="Verdana" pitchFamily="34" charset="0"/>
                <a:cs typeface="Helvetica Neue"/>
              </a:rPr>
              <a:t>10.0.0.20</a:t>
            </a:r>
          </a:p>
          <a:p>
            <a:pPr algn="ctr"/>
            <a:r>
              <a:rPr lang="en-US" sz="1050" b="1" dirty="0">
                <a:solidFill>
                  <a:schemeClr val="bg1"/>
                </a:solidFill>
                <a:ea typeface="Verdana" pitchFamily="34" charset="0"/>
                <a:cs typeface="Helvetica Neue"/>
              </a:rPr>
              <a:t>10.0.0.22</a:t>
            </a:r>
          </a:p>
        </p:txBody>
      </p:sp>
      <p:sp>
        <p:nvSpPr>
          <p:cNvPr id="32" name="TextBox 31">
            <a:extLst>
              <a:ext uri="{FF2B5EF4-FFF2-40B4-BE49-F238E27FC236}">
                <a16:creationId xmlns:a16="http://schemas.microsoft.com/office/drawing/2014/main" id="{BEFC34B8-60BB-5A4D-AED1-7F78904207A2}"/>
              </a:ext>
            </a:extLst>
          </p:cNvPr>
          <p:cNvSpPr txBox="1"/>
          <p:nvPr/>
        </p:nvSpPr>
        <p:spPr>
          <a:xfrm>
            <a:off x="1355187" y="209482"/>
            <a:ext cx="1454244" cy="230832"/>
          </a:xfrm>
          <a:prstGeom prst="rect">
            <a:avLst/>
          </a:prstGeom>
          <a:solidFill>
            <a:schemeClr val="accent5">
              <a:alpha val="0"/>
            </a:schemeClr>
          </a:solidFill>
        </p:spPr>
        <p:txBody>
          <a:bodyPr wrap="none" rtlCol="0">
            <a:spAutoFit/>
          </a:bodyPr>
          <a:lstStyle/>
          <a:p>
            <a:pPr algn="ctr"/>
            <a:r>
              <a:rPr lang="en-US" sz="900" b="1" dirty="0">
                <a:solidFill>
                  <a:schemeClr val="bg1"/>
                </a:solidFill>
                <a:ea typeface="Verdana" pitchFamily="34" charset="0"/>
              </a:rPr>
              <a:t>ec2.associateaddress()</a:t>
            </a:r>
          </a:p>
        </p:txBody>
      </p:sp>
      <p:sp>
        <p:nvSpPr>
          <p:cNvPr id="33" name="TextBox 37">
            <a:extLst>
              <a:ext uri="{FF2B5EF4-FFF2-40B4-BE49-F238E27FC236}">
                <a16:creationId xmlns:a16="http://schemas.microsoft.com/office/drawing/2014/main" id="{1660698F-4F55-284E-981C-D2384BB873B2}"/>
              </a:ext>
            </a:extLst>
          </p:cNvPr>
          <p:cNvSpPr txBox="1">
            <a:spLocks noChangeArrowheads="1"/>
          </p:cNvSpPr>
          <p:nvPr/>
        </p:nvSpPr>
        <p:spPr bwMode="auto">
          <a:xfrm>
            <a:off x="3794125" y="4408022"/>
            <a:ext cx="1555750"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VPC Subnet – 10.0.0.0/24</a:t>
            </a:r>
          </a:p>
        </p:txBody>
      </p:sp>
      <p:sp>
        <p:nvSpPr>
          <p:cNvPr id="34" name="TextBox 36">
            <a:extLst>
              <a:ext uri="{FF2B5EF4-FFF2-40B4-BE49-F238E27FC236}">
                <a16:creationId xmlns:a16="http://schemas.microsoft.com/office/drawing/2014/main" id="{51596A7D-F75C-B948-B828-2FFA0B94C29A}"/>
              </a:ext>
            </a:extLst>
          </p:cNvPr>
          <p:cNvSpPr txBox="1">
            <a:spLocks noChangeArrowheads="1"/>
          </p:cNvSpPr>
          <p:nvPr/>
        </p:nvSpPr>
        <p:spPr bwMode="auto">
          <a:xfrm>
            <a:off x="1584912" y="4013096"/>
            <a:ext cx="1555750"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Instance 1</a:t>
            </a:r>
          </a:p>
        </p:txBody>
      </p:sp>
      <p:sp>
        <p:nvSpPr>
          <p:cNvPr id="35" name="TextBox 36">
            <a:extLst>
              <a:ext uri="{FF2B5EF4-FFF2-40B4-BE49-F238E27FC236}">
                <a16:creationId xmlns:a16="http://schemas.microsoft.com/office/drawing/2014/main" id="{CB0CA734-7346-2546-8FF1-B94FF974D143}"/>
              </a:ext>
            </a:extLst>
          </p:cNvPr>
          <p:cNvSpPr txBox="1">
            <a:spLocks noChangeArrowheads="1"/>
          </p:cNvSpPr>
          <p:nvPr/>
        </p:nvSpPr>
        <p:spPr bwMode="auto">
          <a:xfrm>
            <a:off x="6026473" y="4013096"/>
            <a:ext cx="1555750" cy="230832"/>
          </a:xfrm>
          <a:prstGeom prst="rect">
            <a:avLst/>
          </a:prstGeom>
          <a:noFill/>
          <a:ln w="9525">
            <a:noFill/>
            <a:miter lim="800000"/>
            <a:headEnd/>
            <a:tailEnd/>
          </a:ln>
        </p:spPr>
        <p:txBody>
          <a:bodyPr>
            <a:spAutoFit/>
          </a:bodyPr>
          <a:lstStyle/>
          <a:p>
            <a:pPr algn="ctr"/>
            <a:r>
              <a:rPr lang="en-US" sz="900" b="1" dirty="0">
                <a:solidFill>
                  <a:schemeClr val="bg1"/>
                </a:solidFill>
                <a:ea typeface="Verdana" pitchFamily="34" charset="0"/>
              </a:rPr>
              <a:t>Instance 2</a:t>
            </a:r>
          </a:p>
        </p:txBody>
      </p:sp>
      <p:pic>
        <p:nvPicPr>
          <p:cNvPr id="36" name="Picture 35">
            <a:extLst>
              <a:ext uri="{FF2B5EF4-FFF2-40B4-BE49-F238E27FC236}">
                <a16:creationId xmlns:a16="http://schemas.microsoft.com/office/drawing/2014/main" id="{067E6115-640D-9542-AC7B-EDFE39FF4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399" y="3315952"/>
            <a:ext cx="529915" cy="550695"/>
          </a:xfrm>
          <a:prstGeom prst="rect">
            <a:avLst/>
          </a:prstGeom>
        </p:spPr>
      </p:pic>
      <p:grpSp>
        <p:nvGrpSpPr>
          <p:cNvPr id="37" name="Group 36">
            <a:extLst>
              <a:ext uri="{FF2B5EF4-FFF2-40B4-BE49-F238E27FC236}">
                <a16:creationId xmlns:a16="http://schemas.microsoft.com/office/drawing/2014/main" id="{D32A6461-E09F-CC45-BA8B-8345CBFD4212}"/>
              </a:ext>
            </a:extLst>
          </p:cNvPr>
          <p:cNvGrpSpPr/>
          <p:nvPr/>
        </p:nvGrpSpPr>
        <p:grpSpPr>
          <a:xfrm>
            <a:off x="3275645" y="1054867"/>
            <a:ext cx="617538" cy="617538"/>
            <a:chOff x="3485356" y="1056501"/>
            <a:chExt cx="617538" cy="617538"/>
          </a:xfrm>
        </p:grpSpPr>
        <p:sp>
          <p:nvSpPr>
            <p:cNvPr id="38" name="Oval 37">
              <a:extLst>
                <a:ext uri="{FF2B5EF4-FFF2-40B4-BE49-F238E27FC236}">
                  <a16:creationId xmlns:a16="http://schemas.microsoft.com/office/drawing/2014/main" id="{D475EDCA-6B09-2246-AC54-4B80E5643F5E}"/>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39" name="Picture 38">
              <a:extLst>
                <a:ext uri="{FF2B5EF4-FFF2-40B4-BE49-F238E27FC236}">
                  <a16:creationId xmlns:a16="http://schemas.microsoft.com/office/drawing/2014/main" id="{2E53E81C-9C10-5041-9851-9F4786A8EC3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cxnSp>
        <p:nvCxnSpPr>
          <p:cNvPr id="40" name="Connector: Elbow 14">
            <a:extLst>
              <a:ext uri="{FF2B5EF4-FFF2-40B4-BE49-F238E27FC236}">
                <a16:creationId xmlns:a16="http://schemas.microsoft.com/office/drawing/2014/main" id="{EA2602D2-A33D-8141-BCE9-0F4046E717CB}"/>
              </a:ext>
            </a:extLst>
          </p:cNvPr>
          <p:cNvCxnSpPr>
            <a:cxnSpLocks/>
            <a:stCxn id="38" idx="2"/>
          </p:cNvCxnSpPr>
          <p:nvPr/>
        </p:nvCxnSpPr>
        <p:spPr>
          <a:xfrm rot="10800000">
            <a:off x="1280161" y="548640"/>
            <a:ext cx="1995485" cy="814996"/>
          </a:xfrm>
          <a:prstGeom prst="bentConnector3">
            <a:avLst>
              <a:gd name="adj1" fmla="val 50000"/>
            </a:avLst>
          </a:prstGeom>
          <a:ln w="63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8DC77843-CFD3-4A42-A77A-DA8E8ED69144}"/>
              </a:ext>
            </a:extLst>
          </p:cNvPr>
          <p:cNvGrpSpPr/>
          <p:nvPr/>
        </p:nvGrpSpPr>
        <p:grpSpPr>
          <a:xfrm>
            <a:off x="5231148" y="3739099"/>
            <a:ext cx="617538" cy="617538"/>
            <a:chOff x="3485356" y="1056501"/>
            <a:chExt cx="617538" cy="617538"/>
          </a:xfrm>
        </p:grpSpPr>
        <p:sp>
          <p:nvSpPr>
            <p:cNvPr id="42" name="Oval 41">
              <a:extLst>
                <a:ext uri="{FF2B5EF4-FFF2-40B4-BE49-F238E27FC236}">
                  <a16:creationId xmlns:a16="http://schemas.microsoft.com/office/drawing/2014/main" id="{EAD727F9-192C-5D46-93B8-03FD17046779}"/>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pic>
          <p:nvPicPr>
            <p:cNvPr id="43" name="Picture 42">
              <a:extLst>
                <a:ext uri="{FF2B5EF4-FFF2-40B4-BE49-F238E27FC236}">
                  <a16:creationId xmlns:a16="http://schemas.microsoft.com/office/drawing/2014/main" id="{0C1058A7-11BF-0443-A9E2-073DC29FE63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pic>
        <p:nvPicPr>
          <p:cNvPr id="44" name="Picture 43">
            <a:extLst>
              <a:ext uri="{FF2B5EF4-FFF2-40B4-BE49-F238E27FC236}">
                <a16:creationId xmlns:a16="http://schemas.microsoft.com/office/drawing/2014/main" id="{FE3792EE-3171-9C41-A7F7-6D0E480D01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4471" y="272032"/>
            <a:ext cx="886650" cy="578785"/>
          </a:xfrm>
          <a:prstGeom prst="rect">
            <a:avLst/>
          </a:prstGeom>
        </p:spPr>
      </p:pic>
    </p:spTree>
    <p:extLst>
      <p:ext uri="{BB962C8B-B14F-4D97-AF65-F5344CB8AC3E}">
        <p14:creationId xmlns:p14="http://schemas.microsoft.com/office/powerpoint/2010/main" val="27251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500"/>
                                        <p:tgtEl>
                                          <p:spTgt spid="1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8" grpId="0"/>
      <p:bldP spid="19" grpId="0"/>
      <p:bldP spid="22" grpId="0"/>
      <p:bldP spid="23" grpId="0"/>
      <p:bldP spid="29" grpId="0"/>
      <p:bldP spid="30" grpId="0"/>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F88DC0-16CB-9643-8DE6-DFF1B18A810B}"/>
              </a:ext>
            </a:extLst>
          </p:cNvPr>
          <p:cNvSpPr/>
          <p:nvPr/>
        </p:nvSpPr>
        <p:spPr>
          <a:xfrm>
            <a:off x="306233"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bg1"/>
                </a:solidFill>
              </a:rPr>
              <a:t>Kubernetes Network Policies enforce network security rules</a:t>
            </a:r>
          </a:p>
        </p:txBody>
      </p:sp>
      <p:sp>
        <p:nvSpPr>
          <p:cNvPr id="3" name="Rectangle 2">
            <a:extLst>
              <a:ext uri="{FF2B5EF4-FFF2-40B4-BE49-F238E27FC236}">
                <a16:creationId xmlns:a16="http://schemas.microsoft.com/office/drawing/2014/main" id="{8699AEB4-0ADC-6F40-B2FF-30525B6D42C5}"/>
              </a:ext>
            </a:extLst>
          </p:cNvPr>
          <p:cNvSpPr/>
          <p:nvPr/>
        </p:nvSpPr>
        <p:spPr>
          <a:xfrm>
            <a:off x="2469928"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a:solidFill>
                  <a:schemeClr val="bg1"/>
                </a:solidFill>
              </a:rPr>
              <a:t>Calico is </a:t>
            </a:r>
            <a:r>
              <a:rPr lang="en-US" sz="1200" dirty="0">
                <a:solidFill>
                  <a:schemeClr val="bg1"/>
                </a:solidFill>
              </a:rPr>
              <a:t>the </a:t>
            </a:r>
            <a:r>
              <a:rPr lang="en" sz="1200" dirty="0">
                <a:solidFill>
                  <a:schemeClr val="bg1"/>
                </a:solidFill>
              </a:rPr>
              <a:t>leading implementation</a:t>
            </a:r>
            <a:r>
              <a:rPr lang="en-US" sz="1200" dirty="0">
                <a:solidFill>
                  <a:schemeClr val="bg1"/>
                </a:solidFill>
              </a:rPr>
              <a:t> of the network policy API </a:t>
            </a:r>
          </a:p>
        </p:txBody>
      </p:sp>
      <p:sp>
        <p:nvSpPr>
          <p:cNvPr id="4" name="Rectangle 3">
            <a:extLst>
              <a:ext uri="{FF2B5EF4-FFF2-40B4-BE49-F238E27FC236}">
                <a16:creationId xmlns:a16="http://schemas.microsoft.com/office/drawing/2014/main" id="{3127152B-44D1-C343-B70C-DEA4CD3259ED}"/>
              </a:ext>
            </a:extLst>
          </p:cNvPr>
          <p:cNvSpPr/>
          <p:nvPr/>
        </p:nvSpPr>
        <p:spPr>
          <a:xfrm>
            <a:off x="4633623"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a:solidFill>
                  <a:schemeClr val="bg1"/>
                </a:solidFill>
              </a:rPr>
              <a:t>Open source, active development (&gt;100 contributors)</a:t>
            </a:r>
          </a:p>
        </p:txBody>
      </p:sp>
      <p:sp>
        <p:nvSpPr>
          <p:cNvPr id="5" name="Rectangle 4">
            <a:extLst>
              <a:ext uri="{FF2B5EF4-FFF2-40B4-BE49-F238E27FC236}">
                <a16:creationId xmlns:a16="http://schemas.microsoft.com/office/drawing/2014/main" id="{1470A428-B68D-1146-9FF4-2D4CB5F119A5}"/>
              </a:ext>
            </a:extLst>
          </p:cNvPr>
          <p:cNvSpPr/>
          <p:nvPr/>
        </p:nvSpPr>
        <p:spPr>
          <a:xfrm>
            <a:off x="6797318" y="3178205"/>
            <a:ext cx="200263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a:solidFill>
                  <a:schemeClr val="bg1"/>
                </a:solidFill>
              </a:rPr>
              <a:t>Commercial support available from Tigera</a:t>
            </a:r>
          </a:p>
        </p:txBody>
      </p:sp>
      <p:pic>
        <p:nvPicPr>
          <p:cNvPr id="6" name="Picture 5">
            <a:extLst>
              <a:ext uri="{FF2B5EF4-FFF2-40B4-BE49-F238E27FC236}">
                <a16:creationId xmlns:a16="http://schemas.microsoft.com/office/drawing/2014/main" id="{812E7897-C562-234A-8C37-FF5E2F814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89" y="304387"/>
            <a:ext cx="2035375" cy="387889"/>
          </a:xfrm>
          <a:prstGeom prst="rect">
            <a:avLst/>
          </a:prstGeom>
        </p:spPr>
      </p:pic>
      <p:sp>
        <p:nvSpPr>
          <p:cNvPr id="7" name="Freeform 6">
            <a:extLst>
              <a:ext uri="{FF2B5EF4-FFF2-40B4-BE49-F238E27FC236}">
                <a16:creationId xmlns:a16="http://schemas.microsoft.com/office/drawing/2014/main" id="{3EEC5845-94D1-9544-8422-D84273258A8F}"/>
              </a:ext>
            </a:extLst>
          </p:cNvPr>
          <p:cNvSpPr>
            <a:spLocks noChangeAspect="1"/>
          </p:cNvSpPr>
          <p:nvPr/>
        </p:nvSpPr>
        <p:spPr bwMode="auto">
          <a:xfrm>
            <a:off x="7443866" y="2164961"/>
            <a:ext cx="709534" cy="649630"/>
          </a:xfrm>
          <a:custGeom>
            <a:avLst/>
            <a:gdLst>
              <a:gd name="T0" fmla="*/ 356 w 356"/>
              <a:gd name="T1" fmla="*/ 162 h 326"/>
              <a:gd name="T2" fmla="*/ 308 w 356"/>
              <a:gd name="T3" fmla="*/ 94 h 326"/>
              <a:gd name="T4" fmla="*/ 178 w 356"/>
              <a:gd name="T5" fmla="*/ 0 h 326"/>
              <a:gd name="T6" fmla="*/ 48 w 356"/>
              <a:gd name="T7" fmla="*/ 94 h 326"/>
              <a:gd name="T8" fmla="*/ 0 w 356"/>
              <a:gd name="T9" fmla="*/ 162 h 326"/>
              <a:gd name="T10" fmla="*/ 72 w 356"/>
              <a:gd name="T11" fmla="*/ 233 h 326"/>
              <a:gd name="T12" fmla="*/ 72 w 356"/>
              <a:gd name="T13" fmla="*/ 103 h 326"/>
              <a:gd name="T14" fmla="*/ 178 w 356"/>
              <a:gd name="T15" fmla="*/ 25 h 326"/>
              <a:gd name="T16" fmla="*/ 284 w 356"/>
              <a:gd name="T17" fmla="*/ 102 h 326"/>
              <a:gd name="T18" fmla="*/ 284 w 356"/>
              <a:gd name="T19" fmla="*/ 224 h 326"/>
              <a:gd name="T20" fmla="*/ 210 w 356"/>
              <a:gd name="T21" fmla="*/ 296 h 326"/>
              <a:gd name="T22" fmla="*/ 189 w 356"/>
              <a:gd name="T23" fmla="*/ 282 h 326"/>
              <a:gd name="T24" fmla="*/ 167 w 356"/>
              <a:gd name="T25" fmla="*/ 304 h 326"/>
              <a:gd name="T26" fmla="*/ 189 w 356"/>
              <a:gd name="T27" fmla="*/ 326 h 326"/>
              <a:gd name="T28" fmla="*/ 210 w 356"/>
              <a:gd name="T29" fmla="*/ 311 h 326"/>
              <a:gd name="T30" fmla="*/ 297 w 356"/>
              <a:gd name="T31" fmla="*/ 232 h 326"/>
              <a:gd name="T32" fmla="*/ 356 w 356"/>
              <a:gd name="T3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26">
                <a:moveTo>
                  <a:pt x="356" y="162"/>
                </a:moveTo>
                <a:cubicBezTo>
                  <a:pt x="356" y="130"/>
                  <a:pt x="336" y="104"/>
                  <a:pt x="308" y="94"/>
                </a:cubicBezTo>
                <a:cubicBezTo>
                  <a:pt x="290" y="40"/>
                  <a:pt x="239" y="0"/>
                  <a:pt x="178" y="0"/>
                </a:cubicBezTo>
                <a:cubicBezTo>
                  <a:pt x="118" y="0"/>
                  <a:pt x="66" y="39"/>
                  <a:pt x="48" y="94"/>
                </a:cubicBezTo>
                <a:cubicBezTo>
                  <a:pt x="20" y="104"/>
                  <a:pt x="0" y="130"/>
                  <a:pt x="0" y="162"/>
                </a:cubicBezTo>
                <a:cubicBezTo>
                  <a:pt x="0" y="201"/>
                  <a:pt x="32" y="233"/>
                  <a:pt x="72" y="233"/>
                </a:cubicBezTo>
                <a:cubicBezTo>
                  <a:pt x="72" y="103"/>
                  <a:pt x="72" y="103"/>
                  <a:pt x="72" y="103"/>
                </a:cubicBezTo>
                <a:cubicBezTo>
                  <a:pt x="86" y="57"/>
                  <a:pt x="128" y="25"/>
                  <a:pt x="178" y="25"/>
                </a:cubicBezTo>
                <a:cubicBezTo>
                  <a:pt x="228" y="25"/>
                  <a:pt x="270" y="57"/>
                  <a:pt x="284" y="102"/>
                </a:cubicBezTo>
                <a:cubicBezTo>
                  <a:pt x="284" y="224"/>
                  <a:pt x="284" y="224"/>
                  <a:pt x="284" y="224"/>
                </a:cubicBezTo>
                <a:cubicBezTo>
                  <a:pt x="279" y="235"/>
                  <a:pt x="249" y="295"/>
                  <a:pt x="210" y="296"/>
                </a:cubicBezTo>
                <a:cubicBezTo>
                  <a:pt x="207" y="288"/>
                  <a:pt x="199" y="282"/>
                  <a:pt x="189" y="282"/>
                </a:cubicBezTo>
                <a:cubicBezTo>
                  <a:pt x="177" y="282"/>
                  <a:pt x="167" y="292"/>
                  <a:pt x="167" y="304"/>
                </a:cubicBezTo>
                <a:cubicBezTo>
                  <a:pt x="167" y="316"/>
                  <a:pt x="177" y="326"/>
                  <a:pt x="189" y="326"/>
                </a:cubicBezTo>
                <a:cubicBezTo>
                  <a:pt x="199" y="326"/>
                  <a:pt x="207" y="320"/>
                  <a:pt x="210" y="311"/>
                </a:cubicBezTo>
                <a:cubicBezTo>
                  <a:pt x="257" y="310"/>
                  <a:pt x="290" y="247"/>
                  <a:pt x="297" y="232"/>
                </a:cubicBezTo>
                <a:cubicBezTo>
                  <a:pt x="331" y="226"/>
                  <a:pt x="356" y="197"/>
                  <a:pt x="356" y="162"/>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pSp>
        <p:nvGrpSpPr>
          <p:cNvPr id="8" name="Group 539">
            <a:extLst>
              <a:ext uri="{FF2B5EF4-FFF2-40B4-BE49-F238E27FC236}">
                <a16:creationId xmlns:a16="http://schemas.microsoft.com/office/drawing/2014/main" id="{BE84C6A2-C587-5A46-B80B-F29C7DFD77ED}"/>
              </a:ext>
            </a:extLst>
          </p:cNvPr>
          <p:cNvGrpSpPr>
            <a:grpSpLocks noChangeAspect="1"/>
          </p:cNvGrpSpPr>
          <p:nvPr/>
        </p:nvGrpSpPr>
        <p:grpSpPr bwMode="auto">
          <a:xfrm>
            <a:off x="5112532" y="2031717"/>
            <a:ext cx="1044812" cy="764742"/>
            <a:chOff x="1484" y="1333"/>
            <a:chExt cx="1869" cy="1368"/>
          </a:xfrm>
          <a:solidFill>
            <a:schemeClr val="accent2"/>
          </a:solidFill>
        </p:grpSpPr>
        <p:sp>
          <p:nvSpPr>
            <p:cNvPr id="9" name="Freeform 540">
              <a:extLst>
                <a:ext uri="{FF2B5EF4-FFF2-40B4-BE49-F238E27FC236}">
                  <a16:creationId xmlns:a16="http://schemas.microsoft.com/office/drawing/2014/main" id="{C5EC30E5-CE3B-9C48-B7FB-E2D198935358}"/>
                </a:ext>
              </a:extLst>
            </p:cNvPr>
            <p:cNvSpPr>
              <a:spLocks noEditPoints="1"/>
            </p:cNvSpPr>
            <p:nvPr/>
          </p:nvSpPr>
          <p:spPr bwMode="auto">
            <a:xfrm>
              <a:off x="1675" y="1333"/>
              <a:ext cx="1502" cy="984"/>
            </a:xfrm>
            <a:custGeom>
              <a:avLst/>
              <a:gdLst>
                <a:gd name="T0" fmla="*/ 1502 w 1502"/>
                <a:gd name="T1" fmla="*/ 984 h 984"/>
                <a:gd name="T2" fmla="*/ 0 w 1502"/>
                <a:gd name="T3" fmla="*/ 984 h 984"/>
                <a:gd name="T4" fmla="*/ 0 w 1502"/>
                <a:gd name="T5" fmla="*/ 0 h 984"/>
                <a:gd name="T6" fmla="*/ 1502 w 1502"/>
                <a:gd name="T7" fmla="*/ 0 h 984"/>
                <a:gd name="T8" fmla="*/ 1502 w 1502"/>
                <a:gd name="T9" fmla="*/ 984 h 984"/>
                <a:gd name="T10" fmla="*/ 12 w 1502"/>
                <a:gd name="T11" fmla="*/ 972 h 984"/>
                <a:gd name="T12" fmla="*/ 1489 w 1502"/>
                <a:gd name="T13" fmla="*/ 972 h 984"/>
                <a:gd name="T14" fmla="*/ 1489 w 1502"/>
                <a:gd name="T15" fmla="*/ 12 h 984"/>
                <a:gd name="T16" fmla="*/ 12 w 1502"/>
                <a:gd name="T17" fmla="*/ 12 h 984"/>
                <a:gd name="T18" fmla="*/ 12 w 1502"/>
                <a:gd name="T19" fmla="*/ 972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2" h="984">
                  <a:moveTo>
                    <a:pt x="1502" y="984"/>
                  </a:moveTo>
                  <a:lnTo>
                    <a:pt x="0" y="984"/>
                  </a:lnTo>
                  <a:lnTo>
                    <a:pt x="0" y="0"/>
                  </a:lnTo>
                  <a:lnTo>
                    <a:pt x="1502" y="0"/>
                  </a:lnTo>
                  <a:lnTo>
                    <a:pt x="1502" y="984"/>
                  </a:lnTo>
                  <a:close/>
                  <a:moveTo>
                    <a:pt x="12" y="972"/>
                  </a:moveTo>
                  <a:lnTo>
                    <a:pt x="1489" y="972"/>
                  </a:lnTo>
                  <a:lnTo>
                    <a:pt x="1489" y="12"/>
                  </a:lnTo>
                  <a:lnTo>
                    <a:pt x="12" y="12"/>
                  </a:lnTo>
                  <a:lnTo>
                    <a:pt x="12" y="972"/>
                  </a:lnTo>
                  <a:close/>
                </a:path>
              </a:pathLst>
            </a:cu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541">
              <a:extLst>
                <a:ext uri="{FF2B5EF4-FFF2-40B4-BE49-F238E27FC236}">
                  <a16:creationId xmlns:a16="http://schemas.microsoft.com/office/drawing/2014/main" id="{E74A098E-5B1A-2A41-A9F4-707921BE5FB3}"/>
                </a:ext>
              </a:extLst>
            </p:cNvPr>
            <p:cNvSpPr>
              <a:spLocks noEditPoints="1"/>
            </p:cNvSpPr>
            <p:nvPr/>
          </p:nvSpPr>
          <p:spPr bwMode="auto">
            <a:xfrm>
              <a:off x="1484" y="2305"/>
              <a:ext cx="1869" cy="396"/>
            </a:xfrm>
            <a:custGeom>
              <a:avLst/>
              <a:gdLst>
                <a:gd name="T0" fmla="*/ 1869 w 1869"/>
                <a:gd name="T1" fmla="*/ 396 h 396"/>
                <a:gd name="T2" fmla="*/ 0 w 1869"/>
                <a:gd name="T3" fmla="*/ 396 h 396"/>
                <a:gd name="T4" fmla="*/ 193 w 1869"/>
                <a:gd name="T5" fmla="*/ 0 h 396"/>
                <a:gd name="T6" fmla="*/ 1690 w 1869"/>
                <a:gd name="T7" fmla="*/ 0 h 396"/>
                <a:gd name="T8" fmla="*/ 1869 w 1869"/>
                <a:gd name="T9" fmla="*/ 396 h 396"/>
                <a:gd name="T10" fmla="*/ 19 w 1869"/>
                <a:gd name="T11" fmla="*/ 383 h 396"/>
                <a:gd name="T12" fmla="*/ 1849 w 1869"/>
                <a:gd name="T13" fmla="*/ 383 h 396"/>
                <a:gd name="T14" fmla="*/ 1683 w 1869"/>
                <a:gd name="T15" fmla="*/ 12 h 396"/>
                <a:gd name="T16" fmla="*/ 201 w 1869"/>
                <a:gd name="T17" fmla="*/ 12 h 396"/>
                <a:gd name="T18" fmla="*/ 19 w 1869"/>
                <a:gd name="T19" fmla="*/ 38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9" h="396">
                  <a:moveTo>
                    <a:pt x="1869" y="396"/>
                  </a:moveTo>
                  <a:lnTo>
                    <a:pt x="0" y="396"/>
                  </a:lnTo>
                  <a:lnTo>
                    <a:pt x="193" y="0"/>
                  </a:lnTo>
                  <a:lnTo>
                    <a:pt x="1690" y="0"/>
                  </a:lnTo>
                  <a:lnTo>
                    <a:pt x="1869" y="396"/>
                  </a:lnTo>
                  <a:close/>
                  <a:moveTo>
                    <a:pt x="19" y="383"/>
                  </a:moveTo>
                  <a:lnTo>
                    <a:pt x="1849" y="383"/>
                  </a:lnTo>
                  <a:lnTo>
                    <a:pt x="1683" y="12"/>
                  </a:lnTo>
                  <a:lnTo>
                    <a:pt x="201" y="12"/>
                  </a:lnTo>
                  <a:lnTo>
                    <a:pt x="19" y="383"/>
                  </a:lnTo>
                  <a:close/>
                </a:path>
              </a:pathLst>
            </a:cu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42">
              <a:extLst>
                <a:ext uri="{FF2B5EF4-FFF2-40B4-BE49-F238E27FC236}">
                  <a16:creationId xmlns:a16="http://schemas.microsoft.com/office/drawing/2014/main" id="{E20AF06E-B1D7-BB4E-AD8D-E501D8D31C30}"/>
                </a:ext>
              </a:extLst>
            </p:cNvPr>
            <p:cNvSpPr>
              <a:spLocks/>
            </p:cNvSpPr>
            <p:nvPr/>
          </p:nvSpPr>
          <p:spPr bwMode="auto">
            <a:xfrm>
              <a:off x="2126" y="2541"/>
              <a:ext cx="596" cy="156"/>
            </a:xfrm>
            <a:custGeom>
              <a:avLst/>
              <a:gdLst>
                <a:gd name="T0" fmla="*/ 11 w 596"/>
                <a:gd name="T1" fmla="*/ 156 h 156"/>
                <a:gd name="T2" fmla="*/ 0 w 596"/>
                <a:gd name="T3" fmla="*/ 152 h 156"/>
                <a:gd name="T4" fmla="*/ 47 w 596"/>
                <a:gd name="T5" fmla="*/ 0 h 156"/>
                <a:gd name="T6" fmla="*/ 548 w 596"/>
                <a:gd name="T7" fmla="*/ 0 h 156"/>
                <a:gd name="T8" fmla="*/ 596 w 596"/>
                <a:gd name="T9" fmla="*/ 152 h 156"/>
                <a:gd name="T10" fmla="*/ 583 w 596"/>
                <a:gd name="T11" fmla="*/ 156 h 156"/>
                <a:gd name="T12" fmla="*/ 539 w 596"/>
                <a:gd name="T13" fmla="*/ 12 h 156"/>
                <a:gd name="T14" fmla="*/ 56 w 596"/>
                <a:gd name="T15" fmla="*/ 12 h 156"/>
                <a:gd name="T16" fmla="*/ 11 w 596"/>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156">
                  <a:moveTo>
                    <a:pt x="11" y="156"/>
                  </a:moveTo>
                  <a:lnTo>
                    <a:pt x="0" y="152"/>
                  </a:lnTo>
                  <a:lnTo>
                    <a:pt x="47" y="0"/>
                  </a:lnTo>
                  <a:lnTo>
                    <a:pt x="548" y="0"/>
                  </a:lnTo>
                  <a:lnTo>
                    <a:pt x="596" y="152"/>
                  </a:lnTo>
                  <a:lnTo>
                    <a:pt x="583" y="156"/>
                  </a:lnTo>
                  <a:lnTo>
                    <a:pt x="539" y="12"/>
                  </a:lnTo>
                  <a:lnTo>
                    <a:pt x="56" y="12"/>
                  </a:lnTo>
                  <a:lnTo>
                    <a:pt x="11" y="156"/>
                  </a:lnTo>
                  <a:close/>
                </a:path>
              </a:pathLst>
            </a:cu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543">
              <a:extLst>
                <a:ext uri="{FF2B5EF4-FFF2-40B4-BE49-F238E27FC236}">
                  <a16:creationId xmlns:a16="http://schemas.microsoft.com/office/drawing/2014/main" id="{9B16D0E2-4895-8147-AA1E-C272FC91D68C}"/>
                </a:ext>
              </a:extLst>
            </p:cNvPr>
            <p:cNvSpPr>
              <a:spLocks noEditPoints="1"/>
            </p:cNvSpPr>
            <p:nvPr/>
          </p:nvSpPr>
          <p:spPr bwMode="auto">
            <a:xfrm>
              <a:off x="1909" y="1526"/>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44">
              <a:extLst>
                <a:ext uri="{FF2B5EF4-FFF2-40B4-BE49-F238E27FC236}">
                  <a16:creationId xmlns:a16="http://schemas.microsoft.com/office/drawing/2014/main" id="{D2E9D62A-3729-C34A-B07A-2416080E21B8}"/>
                </a:ext>
              </a:extLst>
            </p:cNvPr>
            <p:cNvSpPr>
              <a:spLocks/>
            </p:cNvSpPr>
            <p:nvPr/>
          </p:nvSpPr>
          <p:spPr bwMode="auto">
            <a:xfrm>
              <a:off x="1960" y="1526"/>
              <a:ext cx="19" cy="58"/>
            </a:xfrm>
            <a:custGeom>
              <a:avLst/>
              <a:gdLst>
                <a:gd name="T0" fmla="*/ 12 w 19"/>
                <a:gd name="T1" fmla="*/ 8 h 58"/>
                <a:gd name="T2" fmla="*/ 12 w 19"/>
                <a:gd name="T3" fmla="*/ 8 h 58"/>
                <a:gd name="T4" fmla="*/ 2 w 19"/>
                <a:gd name="T5" fmla="*/ 14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4"/>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545">
              <a:extLst>
                <a:ext uri="{FF2B5EF4-FFF2-40B4-BE49-F238E27FC236}">
                  <a16:creationId xmlns:a16="http://schemas.microsoft.com/office/drawing/2014/main" id="{547D82E7-F564-0046-A986-E9BFA761A100}"/>
                </a:ext>
              </a:extLst>
            </p:cNvPr>
            <p:cNvSpPr>
              <a:spLocks/>
            </p:cNvSpPr>
            <p:nvPr/>
          </p:nvSpPr>
          <p:spPr bwMode="auto">
            <a:xfrm>
              <a:off x="2005" y="1526"/>
              <a:ext cx="20" cy="58"/>
            </a:xfrm>
            <a:custGeom>
              <a:avLst/>
              <a:gdLst>
                <a:gd name="T0" fmla="*/ 13 w 20"/>
                <a:gd name="T1" fmla="*/ 8 h 58"/>
                <a:gd name="T2" fmla="*/ 13 w 20"/>
                <a:gd name="T3" fmla="*/ 8 h 58"/>
                <a:gd name="T4" fmla="*/ 3 w 20"/>
                <a:gd name="T5" fmla="*/ 14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4"/>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546">
              <a:extLst>
                <a:ext uri="{FF2B5EF4-FFF2-40B4-BE49-F238E27FC236}">
                  <a16:creationId xmlns:a16="http://schemas.microsoft.com/office/drawing/2014/main" id="{5915A57E-59C9-6D4E-9408-655417F417BA}"/>
                </a:ext>
              </a:extLst>
            </p:cNvPr>
            <p:cNvSpPr>
              <a:spLocks noEditPoints="1"/>
            </p:cNvSpPr>
            <p:nvPr/>
          </p:nvSpPr>
          <p:spPr bwMode="auto">
            <a:xfrm>
              <a:off x="2045" y="1526"/>
              <a:ext cx="39"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1"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47">
              <a:extLst>
                <a:ext uri="{FF2B5EF4-FFF2-40B4-BE49-F238E27FC236}">
                  <a16:creationId xmlns:a16="http://schemas.microsoft.com/office/drawing/2014/main" id="{B7E1368D-F601-A742-A035-41AA212262AB}"/>
                </a:ext>
              </a:extLst>
            </p:cNvPr>
            <p:cNvSpPr>
              <a:spLocks/>
            </p:cNvSpPr>
            <p:nvPr/>
          </p:nvSpPr>
          <p:spPr bwMode="auto">
            <a:xfrm>
              <a:off x="2097" y="1526"/>
              <a:ext cx="19" cy="58"/>
            </a:xfrm>
            <a:custGeom>
              <a:avLst/>
              <a:gdLst>
                <a:gd name="T0" fmla="*/ 12 w 19"/>
                <a:gd name="T1" fmla="*/ 8 h 58"/>
                <a:gd name="T2" fmla="*/ 12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1" y="14"/>
                  </a:lnTo>
                  <a:lnTo>
                    <a:pt x="0" y="8"/>
                  </a:lnTo>
                  <a:lnTo>
                    <a:pt x="12"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548">
              <a:extLst>
                <a:ext uri="{FF2B5EF4-FFF2-40B4-BE49-F238E27FC236}">
                  <a16:creationId xmlns:a16="http://schemas.microsoft.com/office/drawing/2014/main" id="{35AE1149-AD33-6746-A03A-08CAA1B4BD39}"/>
                </a:ext>
              </a:extLst>
            </p:cNvPr>
            <p:cNvSpPr>
              <a:spLocks/>
            </p:cNvSpPr>
            <p:nvPr/>
          </p:nvSpPr>
          <p:spPr bwMode="auto">
            <a:xfrm>
              <a:off x="2142" y="1526"/>
              <a:ext cx="20" cy="58"/>
            </a:xfrm>
            <a:custGeom>
              <a:avLst/>
              <a:gdLst>
                <a:gd name="T0" fmla="*/ 12 w 20"/>
                <a:gd name="T1" fmla="*/ 8 h 58"/>
                <a:gd name="T2" fmla="*/ 12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549">
              <a:extLst>
                <a:ext uri="{FF2B5EF4-FFF2-40B4-BE49-F238E27FC236}">
                  <a16:creationId xmlns:a16="http://schemas.microsoft.com/office/drawing/2014/main" id="{87636852-5D34-5141-B367-2A4D21B6814C}"/>
                </a:ext>
              </a:extLst>
            </p:cNvPr>
            <p:cNvSpPr>
              <a:spLocks/>
            </p:cNvSpPr>
            <p:nvPr/>
          </p:nvSpPr>
          <p:spPr bwMode="auto">
            <a:xfrm>
              <a:off x="2188"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50">
              <a:extLst>
                <a:ext uri="{FF2B5EF4-FFF2-40B4-BE49-F238E27FC236}">
                  <a16:creationId xmlns:a16="http://schemas.microsoft.com/office/drawing/2014/main" id="{DF1327F9-5DA1-F748-934B-DDA3F4FB6579}"/>
                </a:ext>
              </a:extLst>
            </p:cNvPr>
            <p:cNvSpPr>
              <a:spLocks noEditPoints="1"/>
            </p:cNvSpPr>
            <p:nvPr/>
          </p:nvSpPr>
          <p:spPr bwMode="auto">
            <a:xfrm>
              <a:off x="2227" y="1526"/>
              <a:ext cx="40" cy="59"/>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39"/>
                    <a:pt x="0" y="24"/>
                  </a:cubicBezTo>
                  <a:cubicBezTo>
                    <a:pt x="0" y="8"/>
                    <a:pt x="7" y="0"/>
                    <a:pt x="16" y="0"/>
                  </a:cubicBezTo>
                  <a:cubicBezTo>
                    <a:pt x="26" y="0"/>
                    <a:pt x="32" y="8"/>
                    <a:pt x="32" y="23"/>
                  </a:cubicBezTo>
                  <a:close/>
                  <a:moveTo>
                    <a:pt x="7" y="24"/>
                  </a:moveTo>
                  <a:cubicBezTo>
                    <a:pt x="7" y="36"/>
                    <a:pt x="10" y="43"/>
                    <a:pt x="16" y="43"/>
                  </a:cubicBezTo>
                  <a:cubicBezTo>
                    <a:pt x="22"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551">
              <a:extLst>
                <a:ext uri="{FF2B5EF4-FFF2-40B4-BE49-F238E27FC236}">
                  <a16:creationId xmlns:a16="http://schemas.microsoft.com/office/drawing/2014/main" id="{6664E630-82F0-9941-9094-77F9EA8C13FB}"/>
                </a:ext>
              </a:extLst>
            </p:cNvPr>
            <p:cNvSpPr>
              <a:spLocks/>
            </p:cNvSpPr>
            <p:nvPr/>
          </p:nvSpPr>
          <p:spPr bwMode="auto">
            <a:xfrm>
              <a:off x="2279"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52">
              <a:extLst>
                <a:ext uri="{FF2B5EF4-FFF2-40B4-BE49-F238E27FC236}">
                  <a16:creationId xmlns:a16="http://schemas.microsoft.com/office/drawing/2014/main" id="{9A0DC469-7567-C04C-AC78-13C30A9D9E89}"/>
                </a:ext>
              </a:extLst>
            </p:cNvPr>
            <p:cNvSpPr>
              <a:spLocks/>
            </p:cNvSpPr>
            <p:nvPr/>
          </p:nvSpPr>
          <p:spPr bwMode="auto">
            <a:xfrm>
              <a:off x="2325" y="1526"/>
              <a:ext cx="19" cy="58"/>
            </a:xfrm>
            <a:custGeom>
              <a:avLst/>
              <a:gdLst>
                <a:gd name="T0" fmla="*/ 11 w 19"/>
                <a:gd name="T1" fmla="*/ 8 h 58"/>
                <a:gd name="T2" fmla="*/ 11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53">
              <a:extLst>
                <a:ext uri="{FF2B5EF4-FFF2-40B4-BE49-F238E27FC236}">
                  <a16:creationId xmlns:a16="http://schemas.microsoft.com/office/drawing/2014/main" id="{A6C974F1-639D-7740-87C0-68516B4C9BE8}"/>
                </a:ext>
              </a:extLst>
            </p:cNvPr>
            <p:cNvSpPr>
              <a:spLocks/>
            </p:cNvSpPr>
            <p:nvPr/>
          </p:nvSpPr>
          <p:spPr bwMode="auto">
            <a:xfrm>
              <a:off x="2370" y="1526"/>
              <a:ext cx="19" cy="58"/>
            </a:xfrm>
            <a:custGeom>
              <a:avLst/>
              <a:gdLst>
                <a:gd name="T0" fmla="*/ 11 w 19"/>
                <a:gd name="T1" fmla="*/ 8 h 58"/>
                <a:gd name="T2" fmla="*/ 11 w 19"/>
                <a:gd name="T3" fmla="*/ 8 h 58"/>
                <a:gd name="T4" fmla="*/ 1 w 19"/>
                <a:gd name="T5" fmla="*/ 14 h 58"/>
                <a:gd name="T6" fmla="*/ 0 w 19"/>
                <a:gd name="T7" fmla="*/ 8 h 58"/>
                <a:gd name="T8" fmla="*/ 13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3"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54">
              <a:extLst>
                <a:ext uri="{FF2B5EF4-FFF2-40B4-BE49-F238E27FC236}">
                  <a16:creationId xmlns:a16="http://schemas.microsoft.com/office/drawing/2014/main" id="{159AC4F2-C670-AB45-A1A4-3731CE87C3A1}"/>
                </a:ext>
              </a:extLst>
            </p:cNvPr>
            <p:cNvSpPr>
              <a:spLocks noEditPoints="1"/>
            </p:cNvSpPr>
            <p:nvPr/>
          </p:nvSpPr>
          <p:spPr bwMode="auto">
            <a:xfrm>
              <a:off x="2410" y="1526"/>
              <a:ext cx="39" cy="59"/>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4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39"/>
                    <a:pt x="0" y="24"/>
                  </a:cubicBezTo>
                  <a:cubicBezTo>
                    <a:pt x="0" y="8"/>
                    <a:pt x="7" y="0"/>
                    <a:pt x="16" y="0"/>
                  </a:cubicBezTo>
                  <a:cubicBezTo>
                    <a:pt x="26" y="0"/>
                    <a:pt x="32" y="8"/>
                    <a:pt x="32" y="23"/>
                  </a:cubicBezTo>
                  <a:close/>
                  <a:moveTo>
                    <a:pt x="6" y="24"/>
                  </a:moveTo>
                  <a:cubicBezTo>
                    <a:pt x="6" y="36"/>
                    <a:pt x="10" y="43"/>
                    <a:pt x="16"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555">
              <a:extLst>
                <a:ext uri="{FF2B5EF4-FFF2-40B4-BE49-F238E27FC236}">
                  <a16:creationId xmlns:a16="http://schemas.microsoft.com/office/drawing/2014/main" id="{48A0F1FB-14EE-5A48-A933-32E89FBA63E3}"/>
                </a:ext>
              </a:extLst>
            </p:cNvPr>
            <p:cNvSpPr>
              <a:spLocks/>
            </p:cNvSpPr>
            <p:nvPr/>
          </p:nvSpPr>
          <p:spPr bwMode="auto">
            <a:xfrm>
              <a:off x="2462" y="1526"/>
              <a:ext cx="18" cy="58"/>
            </a:xfrm>
            <a:custGeom>
              <a:avLst/>
              <a:gdLst>
                <a:gd name="T0" fmla="*/ 11 w 18"/>
                <a:gd name="T1" fmla="*/ 8 h 58"/>
                <a:gd name="T2" fmla="*/ 11 w 18"/>
                <a:gd name="T3" fmla="*/ 8 h 58"/>
                <a:gd name="T4" fmla="*/ 1 w 18"/>
                <a:gd name="T5" fmla="*/ 14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4"/>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556">
              <a:extLst>
                <a:ext uri="{FF2B5EF4-FFF2-40B4-BE49-F238E27FC236}">
                  <a16:creationId xmlns:a16="http://schemas.microsoft.com/office/drawing/2014/main" id="{4AD31EFC-63D8-1D4E-8A1E-06202672F8A7}"/>
                </a:ext>
              </a:extLst>
            </p:cNvPr>
            <p:cNvSpPr>
              <a:spLocks/>
            </p:cNvSpPr>
            <p:nvPr/>
          </p:nvSpPr>
          <p:spPr bwMode="auto">
            <a:xfrm>
              <a:off x="2507" y="1526"/>
              <a:ext cx="19" cy="58"/>
            </a:xfrm>
            <a:custGeom>
              <a:avLst/>
              <a:gdLst>
                <a:gd name="T0" fmla="*/ 11 w 19"/>
                <a:gd name="T1" fmla="*/ 8 h 58"/>
                <a:gd name="T2" fmla="*/ 11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557">
              <a:extLst>
                <a:ext uri="{FF2B5EF4-FFF2-40B4-BE49-F238E27FC236}">
                  <a16:creationId xmlns:a16="http://schemas.microsoft.com/office/drawing/2014/main" id="{FB4D4605-FA33-B249-854D-7FCB890CE660}"/>
                </a:ext>
              </a:extLst>
            </p:cNvPr>
            <p:cNvSpPr>
              <a:spLocks/>
            </p:cNvSpPr>
            <p:nvPr/>
          </p:nvSpPr>
          <p:spPr bwMode="auto">
            <a:xfrm>
              <a:off x="2553" y="1526"/>
              <a:ext cx="18" cy="58"/>
            </a:xfrm>
            <a:custGeom>
              <a:avLst/>
              <a:gdLst>
                <a:gd name="T0" fmla="*/ 11 w 18"/>
                <a:gd name="T1" fmla="*/ 8 h 58"/>
                <a:gd name="T2" fmla="*/ 11 w 18"/>
                <a:gd name="T3" fmla="*/ 8 h 58"/>
                <a:gd name="T4" fmla="*/ 1 w 18"/>
                <a:gd name="T5" fmla="*/ 14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4"/>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558">
              <a:extLst>
                <a:ext uri="{FF2B5EF4-FFF2-40B4-BE49-F238E27FC236}">
                  <a16:creationId xmlns:a16="http://schemas.microsoft.com/office/drawing/2014/main" id="{6EE2DEF7-475F-BD4E-9FBE-D8E614CF1DAB}"/>
                </a:ext>
              </a:extLst>
            </p:cNvPr>
            <p:cNvSpPr>
              <a:spLocks noEditPoints="1"/>
            </p:cNvSpPr>
            <p:nvPr/>
          </p:nvSpPr>
          <p:spPr bwMode="auto">
            <a:xfrm>
              <a:off x="2592" y="1526"/>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59">
              <a:extLst>
                <a:ext uri="{FF2B5EF4-FFF2-40B4-BE49-F238E27FC236}">
                  <a16:creationId xmlns:a16="http://schemas.microsoft.com/office/drawing/2014/main" id="{41F10A9A-3CB0-A74E-9E30-346685D27748}"/>
                </a:ext>
              </a:extLst>
            </p:cNvPr>
            <p:cNvSpPr>
              <a:spLocks/>
            </p:cNvSpPr>
            <p:nvPr/>
          </p:nvSpPr>
          <p:spPr bwMode="auto">
            <a:xfrm>
              <a:off x="2643" y="1526"/>
              <a:ext cx="19" cy="58"/>
            </a:xfrm>
            <a:custGeom>
              <a:avLst/>
              <a:gdLst>
                <a:gd name="T0" fmla="*/ 12 w 19"/>
                <a:gd name="T1" fmla="*/ 8 h 58"/>
                <a:gd name="T2" fmla="*/ 12 w 19"/>
                <a:gd name="T3" fmla="*/ 8 h 58"/>
                <a:gd name="T4" fmla="*/ 2 w 19"/>
                <a:gd name="T5" fmla="*/ 14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4"/>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60">
              <a:extLst>
                <a:ext uri="{FF2B5EF4-FFF2-40B4-BE49-F238E27FC236}">
                  <a16:creationId xmlns:a16="http://schemas.microsoft.com/office/drawing/2014/main" id="{33DA42D1-CFEF-AC4D-BF80-EBAAE062BF53}"/>
                </a:ext>
              </a:extLst>
            </p:cNvPr>
            <p:cNvSpPr>
              <a:spLocks/>
            </p:cNvSpPr>
            <p:nvPr/>
          </p:nvSpPr>
          <p:spPr bwMode="auto">
            <a:xfrm>
              <a:off x="2688" y="1526"/>
              <a:ext cx="20" cy="58"/>
            </a:xfrm>
            <a:custGeom>
              <a:avLst/>
              <a:gdLst>
                <a:gd name="T0" fmla="*/ 13 w 20"/>
                <a:gd name="T1" fmla="*/ 8 h 58"/>
                <a:gd name="T2" fmla="*/ 13 w 20"/>
                <a:gd name="T3" fmla="*/ 8 h 58"/>
                <a:gd name="T4" fmla="*/ 3 w 20"/>
                <a:gd name="T5" fmla="*/ 14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4"/>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61">
              <a:extLst>
                <a:ext uri="{FF2B5EF4-FFF2-40B4-BE49-F238E27FC236}">
                  <a16:creationId xmlns:a16="http://schemas.microsoft.com/office/drawing/2014/main" id="{1C45F768-E4F5-FE48-8F2D-0F53565A8CA9}"/>
                </a:ext>
              </a:extLst>
            </p:cNvPr>
            <p:cNvSpPr>
              <a:spLocks/>
            </p:cNvSpPr>
            <p:nvPr/>
          </p:nvSpPr>
          <p:spPr bwMode="auto">
            <a:xfrm>
              <a:off x="2734" y="1526"/>
              <a:ext cx="20" cy="58"/>
            </a:xfrm>
            <a:custGeom>
              <a:avLst/>
              <a:gdLst>
                <a:gd name="T0" fmla="*/ 12 w 20"/>
                <a:gd name="T1" fmla="*/ 8 h 58"/>
                <a:gd name="T2" fmla="*/ 12 w 20"/>
                <a:gd name="T3" fmla="*/ 8 h 58"/>
                <a:gd name="T4" fmla="*/ 2 w 20"/>
                <a:gd name="T5" fmla="*/ 14 h 58"/>
                <a:gd name="T6" fmla="*/ 0 w 20"/>
                <a:gd name="T7" fmla="*/ 8 h 58"/>
                <a:gd name="T8" fmla="*/ 14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2" y="14"/>
                  </a:lnTo>
                  <a:lnTo>
                    <a:pt x="0" y="8"/>
                  </a:lnTo>
                  <a:lnTo>
                    <a:pt x="14"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62">
              <a:extLst>
                <a:ext uri="{FF2B5EF4-FFF2-40B4-BE49-F238E27FC236}">
                  <a16:creationId xmlns:a16="http://schemas.microsoft.com/office/drawing/2014/main" id="{A1AC364C-38BA-994A-AD09-4B52CC937EC6}"/>
                </a:ext>
              </a:extLst>
            </p:cNvPr>
            <p:cNvSpPr>
              <a:spLocks noEditPoints="1"/>
            </p:cNvSpPr>
            <p:nvPr/>
          </p:nvSpPr>
          <p:spPr bwMode="auto">
            <a:xfrm>
              <a:off x="2773" y="1526"/>
              <a:ext cx="40"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0"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63">
              <a:extLst>
                <a:ext uri="{FF2B5EF4-FFF2-40B4-BE49-F238E27FC236}">
                  <a16:creationId xmlns:a16="http://schemas.microsoft.com/office/drawing/2014/main" id="{6445BF4B-E66A-2E45-840F-140380045513}"/>
                </a:ext>
              </a:extLst>
            </p:cNvPr>
            <p:cNvSpPr>
              <a:spLocks/>
            </p:cNvSpPr>
            <p:nvPr/>
          </p:nvSpPr>
          <p:spPr bwMode="auto">
            <a:xfrm>
              <a:off x="2825" y="1526"/>
              <a:ext cx="20" cy="58"/>
            </a:xfrm>
            <a:custGeom>
              <a:avLst/>
              <a:gdLst>
                <a:gd name="T0" fmla="*/ 13 w 20"/>
                <a:gd name="T1" fmla="*/ 8 h 58"/>
                <a:gd name="T2" fmla="*/ 13 w 20"/>
                <a:gd name="T3" fmla="*/ 8 h 58"/>
                <a:gd name="T4" fmla="*/ 1 w 20"/>
                <a:gd name="T5" fmla="*/ 14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1" y="14"/>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64">
              <a:extLst>
                <a:ext uri="{FF2B5EF4-FFF2-40B4-BE49-F238E27FC236}">
                  <a16:creationId xmlns:a16="http://schemas.microsoft.com/office/drawing/2014/main" id="{5CE18C1C-1DD6-1C47-B9B6-F1AA6D28D16F}"/>
                </a:ext>
              </a:extLst>
            </p:cNvPr>
            <p:cNvSpPr>
              <a:spLocks/>
            </p:cNvSpPr>
            <p:nvPr/>
          </p:nvSpPr>
          <p:spPr bwMode="auto">
            <a:xfrm>
              <a:off x="2871"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65">
              <a:extLst>
                <a:ext uri="{FF2B5EF4-FFF2-40B4-BE49-F238E27FC236}">
                  <a16:creationId xmlns:a16="http://schemas.microsoft.com/office/drawing/2014/main" id="{5CDF5A1E-EF5E-3549-A348-C4916475C697}"/>
                </a:ext>
              </a:extLst>
            </p:cNvPr>
            <p:cNvSpPr>
              <a:spLocks/>
            </p:cNvSpPr>
            <p:nvPr/>
          </p:nvSpPr>
          <p:spPr bwMode="auto">
            <a:xfrm>
              <a:off x="2916" y="1526"/>
              <a:ext cx="20" cy="58"/>
            </a:xfrm>
            <a:custGeom>
              <a:avLst/>
              <a:gdLst>
                <a:gd name="T0" fmla="*/ 13 w 20"/>
                <a:gd name="T1" fmla="*/ 8 h 58"/>
                <a:gd name="T2" fmla="*/ 12 w 20"/>
                <a:gd name="T3" fmla="*/ 8 h 58"/>
                <a:gd name="T4" fmla="*/ 2 w 20"/>
                <a:gd name="T5" fmla="*/ 14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2" y="8"/>
                  </a:lnTo>
                  <a:lnTo>
                    <a:pt x="2" y="14"/>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566">
              <a:extLst>
                <a:ext uri="{FF2B5EF4-FFF2-40B4-BE49-F238E27FC236}">
                  <a16:creationId xmlns:a16="http://schemas.microsoft.com/office/drawing/2014/main" id="{66F54EF1-6E69-1B43-995C-E440120F9E02}"/>
                </a:ext>
              </a:extLst>
            </p:cNvPr>
            <p:cNvSpPr>
              <a:spLocks noEditPoints="1"/>
            </p:cNvSpPr>
            <p:nvPr/>
          </p:nvSpPr>
          <p:spPr bwMode="auto">
            <a:xfrm>
              <a:off x="1909" y="1632"/>
              <a:ext cx="38" cy="59"/>
            </a:xfrm>
            <a:custGeom>
              <a:avLst/>
              <a:gdLst>
                <a:gd name="T0" fmla="*/ 31 w 31"/>
                <a:gd name="T1" fmla="*/ 24 h 48"/>
                <a:gd name="T2" fmla="*/ 15 w 31"/>
                <a:gd name="T3" fmla="*/ 48 h 48"/>
                <a:gd name="T4" fmla="*/ 0 w 31"/>
                <a:gd name="T5" fmla="*/ 24 h 48"/>
                <a:gd name="T6" fmla="*/ 16 w 31"/>
                <a:gd name="T7" fmla="*/ 0 h 48"/>
                <a:gd name="T8" fmla="*/ 31 w 31"/>
                <a:gd name="T9" fmla="*/ 24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4"/>
                  </a:moveTo>
                  <a:cubicBezTo>
                    <a:pt x="31" y="40"/>
                    <a:pt x="25" y="48"/>
                    <a:pt x="15" y="48"/>
                  </a:cubicBezTo>
                  <a:cubicBezTo>
                    <a:pt x="6" y="48"/>
                    <a:pt x="0" y="40"/>
                    <a:pt x="0" y="24"/>
                  </a:cubicBezTo>
                  <a:cubicBezTo>
                    <a:pt x="0" y="9"/>
                    <a:pt x="6" y="0"/>
                    <a:pt x="16" y="0"/>
                  </a:cubicBezTo>
                  <a:cubicBezTo>
                    <a:pt x="26" y="0"/>
                    <a:pt x="31" y="9"/>
                    <a:pt x="31" y="24"/>
                  </a:cubicBezTo>
                  <a:close/>
                  <a:moveTo>
                    <a:pt x="6" y="24"/>
                  </a:moveTo>
                  <a:cubicBezTo>
                    <a:pt x="6" y="37"/>
                    <a:pt x="10" y="43"/>
                    <a:pt x="15"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67">
              <a:extLst>
                <a:ext uri="{FF2B5EF4-FFF2-40B4-BE49-F238E27FC236}">
                  <a16:creationId xmlns:a16="http://schemas.microsoft.com/office/drawing/2014/main" id="{D4D1423D-DACB-5A4F-B882-6C652883879F}"/>
                </a:ext>
              </a:extLst>
            </p:cNvPr>
            <p:cNvSpPr>
              <a:spLocks/>
            </p:cNvSpPr>
            <p:nvPr/>
          </p:nvSpPr>
          <p:spPr bwMode="auto">
            <a:xfrm>
              <a:off x="1960" y="1634"/>
              <a:ext cx="19" cy="57"/>
            </a:xfrm>
            <a:custGeom>
              <a:avLst/>
              <a:gdLst>
                <a:gd name="T0" fmla="*/ 12 w 19"/>
                <a:gd name="T1" fmla="*/ 7 h 57"/>
                <a:gd name="T2" fmla="*/ 12 w 19"/>
                <a:gd name="T3" fmla="*/ 7 h 57"/>
                <a:gd name="T4" fmla="*/ 2 w 19"/>
                <a:gd name="T5" fmla="*/ 12 h 57"/>
                <a:gd name="T6" fmla="*/ 0 w 19"/>
                <a:gd name="T7" fmla="*/ 6 h 57"/>
                <a:gd name="T8" fmla="*/ 13 w 19"/>
                <a:gd name="T9" fmla="*/ 0 h 57"/>
                <a:gd name="T10" fmla="*/ 19 w 19"/>
                <a:gd name="T11" fmla="*/ 0 h 57"/>
                <a:gd name="T12" fmla="*/ 19 w 19"/>
                <a:gd name="T13" fmla="*/ 57 h 57"/>
                <a:gd name="T14" fmla="*/ 12 w 19"/>
                <a:gd name="T15" fmla="*/ 57 h 57"/>
                <a:gd name="T16" fmla="*/ 12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2" y="7"/>
                  </a:moveTo>
                  <a:lnTo>
                    <a:pt x="12" y="7"/>
                  </a:lnTo>
                  <a:lnTo>
                    <a:pt x="2" y="12"/>
                  </a:lnTo>
                  <a:lnTo>
                    <a:pt x="0" y="6"/>
                  </a:lnTo>
                  <a:lnTo>
                    <a:pt x="13" y="0"/>
                  </a:lnTo>
                  <a:lnTo>
                    <a:pt x="19" y="0"/>
                  </a:lnTo>
                  <a:lnTo>
                    <a:pt x="19"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568">
              <a:extLst>
                <a:ext uri="{FF2B5EF4-FFF2-40B4-BE49-F238E27FC236}">
                  <a16:creationId xmlns:a16="http://schemas.microsoft.com/office/drawing/2014/main" id="{2C0C93D5-79E5-1346-8208-8D63D2762E1D}"/>
                </a:ext>
              </a:extLst>
            </p:cNvPr>
            <p:cNvSpPr>
              <a:spLocks/>
            </p:cNvSpPr>
            <p:nvPr/>
          </p:nvSpPr>
          <p:spPr bwMode="auto">
            <a:xfrm>
              <a:off x="2005" y="1634"/>
              <a:ext cx="20" cy="57"/>
            </a:xfrm>
            <a:custGeom>
              <a:avLst/>
              <a:gdLst>
                <a:gd name="T0" fmla="*/ 13 w 20"/>
                <a:gd name="T1" fmla="*/ 7 h 57"/>
                <a:gd name="T2" fmla="*/ 13 w 20"/>
                <a:gd name="T3" fmla="*/ 7 h 57"/>
                <a:gd name="T4" fmla="*/ 3 w 20"/>
                <a:gd name="T5" fmla="*/ 12 h 57"/>
                <a:gd name="T6" fmla="*/ 0 w 20"/>
                <a:gd name="T7" fmla="*/ 6 h 57"/>
                <a:gd name="T8" fmla="*/ 14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3" y="12"/>
                  </a:lnTo>
                  <a:lnTo>
                    <a:pt x="0" y="6"/>
                  </a:lnTo>
                  <a:lnTo>
                    <a:pt x="14"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569">
              <a:extLst>
                <a:ext uri="{FF2B5EF4-FFF2-40B4-BE49-F238E27FC236}">
                  <a16:creationId xmlns:a16="http://schemas.microsoft.com/office/drawing/2014/main" id="{942EF944-46C9-1744-9D09-DCABAE73FDCD}"/>
                </a:ext>
              </a:extLst>
            </p:cNvPr>
            <p:cNvSpPr>
              <a:spLocks/>
            </p:cNvSpPr>
            <p:nvPr/>
          </p:nvSpPr>
          <p:spPr bwMode="auto">
            <a:xfrm>
              <a:off x="2051" y="1634"/>
              <a:ext cx="20" cy="57"/>
            </a:xfrm>
            <a:custGeom>
              <a:avLst/>
              <a:gdLst>
                <a:gd name="T0" fmla="*/ 12 w 20"/>
                <a:gd name="T1" fmla="*/ 7 h 57"/>
                <a:gd name="T2" fmla="*/ 12 w 20"/>
                <a:gd name="T3" fmla="*/ 7 h 57"/>
                <a:gd name="T4" fmla="*/ 2 w 20"/>
                <a:gd name="T5" fmla="*/ 12 h 57"/>
                <a:gd name="T6" fmla="*/ 0 w 20"/>
                <a:gd name="T7" fmla="*/ 6 h 57"/>
                <a:gd name="T8" fmla="*/ 13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2" y="12"/>
                  </a:lnTo>
                  <a:lnTo>
                    <a:pt x="0" y="6"/>
                  </a:lnTo>
                  <a:lnTo>
                    <a:pt x="13"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70">
              <a:extLst>
                <a:ext uri="{FF2B5EF4-FFF2-40B4-BE49-F238E27FC236}">
                  <a16:creationId xmlns:a16="http://schemas.microsoft.com/office/drawing/2014/main" id="{E77051DC-8CE6-4442-BD02-95B61FFDCAD8}"/>
                </a:ext>
              </a:extLst>
            </p:cNvPr>
            <p:cNvSpPr>
              <a:spLocks noEditPoints="1"/>
            </p:cNvSpPr>
            <p:nvPr/>
          </p:nvSpPr>
          <p:spPr bwMode="auto">
            <a:xfrm>
              <a:off x="2090" y="1632"/>
              <a:ext cx="40" cy="59"/>
            </a:xfrm>
            <a:custGeom>
              <a:avLst/>
              <a:gdLst>
                <a:gd name="T0" fmla="*/ 32 w 32"/>
                <a:gd name="T1" fmla="*/ 24 h 48"/>
                <a:gd name="T2" fmla="*/ 16 w 32"/>
                <a:gd name="T3" fmla="*/ 48 h 48"/>
                <a:gd name="T4" fmla="*/ 0 w 32"/>
                <a:gd name="T5" fmla="*/ 24 h 48"/>
                <a:gd name="T6" fmla="*/ 17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1" y="40"/>
                    <a:pt x="0" y="24"/>
                  </a:cubicBezTo>
                  <a:cubicBezTo>
                    <a:pt x="0" y="9"/>
                    <a:pt x="7" y="0"/>
                    <a:pt x="17" y="0"/>
                  </a:cubicBezTo>
                  <a:cubicBezTo>
                    <a:pt x="27" y="0"/>
                    <a:pt x="32" y="9"/>
                    <a:pt x="32" y="24"/>
                  </a:cubicBezTo>
                  <a:close/>
                  <a:moveTo>
                    <a:pt x="7" y="24"/>
                  </a:moveTo>
                  <a:cubicBezTo>
                    <a:pt x="7" y="37"/>
                    <a:pt x="10" y="43"/>
                    <a:pt x="16" y="43"/>
                  </a:cubicBezTo>
                  <a:cubicBezTo>
                    <a:pt x="23"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571">
              <a:extLst>
                <a:ext uri="{FF2B5EF4-FFF2-40B4-BE49-F238E27FC236}">
                  <a16:creationId xmlns:a16="http://schemas.microsoft.com/office/drawing/2014/main" id="{C78189B0-E325-9C4E-A8B2-2270BD9697D1}"/>
                </a:ext>
              </a:extLst>
            </p:cNvPr>
            <p:cNvSpPr>
              <a:spLocks/>
            </p:cNvSpPr>
            <p:nvPr/>
          </p:nvSpPr>
          <p:spPr bwMode="auto">
            <a:xfrm>
              <a:off x="2142" y="1634"/>
              <a:ext cx="20" cy="57"/>
            </a:xfrm>
            <a:custGeom>
              <a:avLst/>
              <a:gdLst>
                <a:gd name="T0" fmla="*/ 12 w 20"/>
                <a:gd name="T1" fmla="*/ 7 h 57"/>
                <a:gd name="T2" fmla="*/ 12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572">
              <a:extLst>
                <a:ext uri="{FF2B5EF4-FFF2-40B4-BE49-F238E27FC236}">
                  <a16:creationId xmlns:a16="http://schemas.microsoft.com/office/drawing/2014/main" id="{0BFF3F27-0779-2D43-845B-FCE7DC18FFDB}"/>
                </a:ext>
              </a:extLst>
            </p:cNvPr>
            <p:cNvSpPr>
              <a:spLocks/>
            </p:cNvSpPr>
            <p:nvPr/>
          </p:nvSpPr>
          <p:spPr bwMode="auto">
            <a:xfrm>
              <a:off x="2188"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573">
              <a:extLst>
                <a:ext uri="{FF2B5EF4-FFF2-40B4-BE49-F238E27FC236}">
                  <a16:creationId xmlns:a16="http://schemas.microsoft.com/office/drawing/2014/main" id="{3B50FF0C-5CF9-A74A-AA13-87DB2D2CAEDD}"/>
                </a:ext>
              </a:extLst>
            </p:cNvPr>
            <p:cNvSpPr>
              <a:spLocks noEditPoints="1"/>
            </p:cNvSpPr>
            <p:nvPr/>
          </p:nvSpPr>
          <p:spPr bwMode="auto">
            <a:xfrm>
              <a:off x="2227" y="1632"/>
              <a:ext cx="40" cy="59"/>
            </a:xfrm>
            <a:custGeom>
              <a:avLst/>
              <a:gdLst>
                <a:gd name="T0" fmla="*/ 32 w 32"/>
                <a:gd name="T1" fmla="*/ 24 h 48"/>
                <a:gd name="T2" fmla="*/ 16 w 32"/>
                <a:gd name="T3" fmla="*/ 48 h 48"/>
                <a:gd name="T4" fmla="*/ 0 w 32"/>
                <a:gd name="T5" fmla="*/ 24 h 48"/>
                <a:gd name="T6" fmla="*/ 16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0" y="40"/>
                    <a:pt x="0" y="24"/>
                  </a:cubicBezTo>
                  <a:cubicBezTo>
                    <a:pt x="0" y="9"/>
                    <a:pt x="7" y="0"/>
                    <a:pt x="16" y="0"/>
                  </a:cubicBezTo>
                  <a:cubicBezTo>
                    <a:pt x="26" y="0"/>
                    <a:pt x="32" y="9"/>
                    <a:pt x="32" y="24"/>
                  </a:cubicBezTo>
                  <a:close/>
                  <a:moveTo>
                    <a:pt x="7" y="24"/>
                  </a:moveTo>
                  <a:cubicBezTo>
                    <a:pt x="7" y="37"/>
                    <a:pt x="10" y="43"/>
                    <a:pt x="16" y="43"/>
                  </a:cubicBezTo>
                  <a:cubicBezTo>
                    <a:pt x="22"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574">
              <a:extLst>
                <a:ext uri="{FF2B5EF4-FFF2-40B4-BE49-F238E27FC236}">
                  <a16:creationId xmlns:a16="http://schemas.microsoft.com/office/drawing/2014/main" id="{3F50BB2E-D7B1-2641-903C-29A6B19C7596}"/>
                </a:ext>
              </a:extLst>
            </p:cNvPr>
            <p:cNvSpPr>
              <a:spLocks/>
            </p:cNvSpPr>
            <p:nvPr/>
          </p:nvSpPr>
          <p:spPr bwMode="auto">
            <a:xfrm>
              <a:off x="2279"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575">
              <a:extLst>
                <a:ext uri="{FF2B5EF4-FFF2-40B4-BE49-F238E27FC236}">
                  <a16:creationId xmlns:a16="http://schemas.microsoft.com/office/drawing/2014/main" id="{49F56F73-8B6D-C144-8E88-2E929CDFD3E4}"/>
                </a:ext>
              </a:extLst>
            </p:cNvPr>
            <p:cNvSpPr>
              <a:spLocks/>
            </p:cNvSpPr>
            <p:nvPr/>
          </p:nvSpPr>
          <p:spPr bwMode="auto">
            <a:xfrm>
              <a:off x="2325" y="1634"/>
              <a:ext cx="19" cy="57"/>
            </a:xfrm>
            <a:custGeom>
              <a:avLst/>
              <a:gdLst>
                <a:gd name="T0" fmla="*/ 11 w 19"/>
                <a:gd name="T1" fmla="*/ 7 h 57"/>
                <a:gd name="T2" fmla="*/ 11 w 19"/>
                <a:gd name="T3" fmla="*/ 7 h 57"/>
                <a:gd name="T4" fmla="*/ 1 w 19"/>
                <a:gd name="T5" fmla="*/ 12 h 57"/>
                <a:gd name="T6" fmla="*/ 0 w 19"/>
                <a:gd name="T7" fmla="*/ 6 h 57"/>
                <a:gd name="T8" fmla="*/ 12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2"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76">
              <a:extLst>
                <a:ext uri="{FF2B5EF4-FFF2-40B4-BE49-F238E27FC236}">
                  <a16:creationId xmlns:a16="http://schemas.microsoft.com/office/drawing/2014/main" id="{10123115-B97B-5A42-A9BD-4D5652B5523C}"/>
                </a:ext>
              </a:extLst>
            </p:cNvPr>
            <p:cNvSpPr>
              <a:spLocks/>
            </p:cNvSpPr>
            <p:nvPr/>
          </p:nvSpPr>
          <p:spPr bwMode="auto">
            <a:xfrm>
              <a:off x="2370" y="1634"/>
              <a:ext cx="19" cy="57"/>
            </a:xfrm>
            <a:custGeom>
              <a:avLst/>
              <a:gdLst>
                <a:gd name="T0" fmla="*/ 11 w 19"/>
                <a:gd name="T1" fmla="*/ 7 h 57"/>
                <a:gd name="T2" fmla="*/ 11 w 19"/>
                <a:gd name="T3" fmla="*/ 7 h 57"/>
                <a:gd name="T4" fmla="*/ 1 w 19"/>
                <a:gd name="T5" fmla="*/ 12 h 57"/>
                <a:gd name="T6" fmla="*/ 0 w 19"/>
                <a:gd name="T7" fmla="*/ 6 h 57"/>
                <a:gd name="T8" fmla="*/ 13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3"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577">
              <a:extLst>
                <a:ext uri="{FF2B5EF4-FFF2-40B4-BE49-F238E27FC236}">
                  <a16:creationId xmlns:a16="http://schemas.microsoft.com/office/drawing/2014/main" id="{9DE9A9F3-0463-0747-B7BC-A2858E6ECBCF}"/>
                </a:ext>
              </a:extLst>
            </p:cNvPr>
            <p:cNvSpPr>
              <a:spLocks noEditPoints="1"/>
            </p:cNvSpPr>
            <p:nvPr/>
          </p:nvSpPr>
          <p:spPr bwMode="auto">
            <a:xfrm>
              <a:off x="2410" y="1632"/>
              <a:ext cx="39" cy="59"/>
            </a:xfrm>
            <a:custGeom>
              <a:avLst/>
              <a:gdLst>
                <a:gd name="T0" fmla="*/ 32 w 32"/>
                <a:gd name="T1" fmla="*/ 24 h 48"/>
                <a:gd name="T2" fmla="*/ 15 w 32"/>
                <a:gd name="T3" fmla="*/ 48 h 48"/>
                <a:gd name="T4" fmla="*/ 0 w 32"/>
                <a:gd name="T5" fmla="*/ 24 h 48"/>
                <a:gd name="T6" fmla="*/ 16 w 32"/>
                <a:gd name="T7" fmla="*/ 0 h 48"/>
                <a:gd name="T8" fmla="*/ 32 w 32"/>
                <a:gd name="T9" fmla="*/ 24 h 48"/>
                <a:gd name="T10" fmla="*/ 6 w 32"/>
                <a:gd name="T11" fmla="*/ 24 h 48"/>
                <a:gd name="T12" fmla="*/ 16 w 32"/>
                <a:gd name="T13" fmla="*/ 43 h 48"/>
                <a:gd name="T14" fmla="*/ 25 w 32"/>
                <a:gd name="T15" fmla="*/ 24 h 48"/>
                <a:gd name="T16" fmla="*/ 16 w 32"/>
                <a:gd name="T17" fmla="*/ 5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5" y="48"/>
                  </a:cubicBezTo>
                  <a:cubicBezTo>
                    <a:pt x="6" y="48"/>
                    <a:pt x="0" y="40"/>
                    <a:pt x="0" y="24"/>
                  </a:cubicBezTo>
                  <a:cubicBezTo>
                    <a:pt x="0" y="9"/>
                    <a:pt x="7" y="0"/>
                    <a:pt x="16" y="0"/>
                  </a:cubicBezTo>
                  <a:cubicBezTo>
                    <a:pt x="26" y="0"/>
                    <a:pt x="32" y="9"/>
                    <a:pt x="32" y="24"/>
                  </a:cubicBezTo>
                  <a:close/>
                  <a:moveTo>
                    <a:pt x="6" y="24"/>
                  </a:moveTo>
                  <a:cubicBezTo>
                    <a:pt x="6" y="37"/>
                    <a:pt x="10" y="43"/>
                    <a:pt x="16"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578">
              <a:extLst>
                <a:ext uri="{FF2B5EF4-FFF2-40B4-BE49-F238E27FC236}">
                  <a16:creationId xmlns:a16="http://schemas.microsoft.com/office/drawing/2014/main" id="{C73AD9FC-B172-084C-8296-58F8ABDBDE2A}"/>
                </a:ext>
              </a:extLst>
            </p:cNvPr>
            <p:cNvSpPr>
              <a:spLocks/>
            </p:cNvSpPr>
            <p:nvPr/>
          </p:nvSpPr>
          <p:spPr bwMode="auto">
            <a:xfrm>
              <a:off x="2462" y="1634"/>
              <a:ext cx="18" cy="57"/>
            </a:xfrm>
            <a:custGeom>
              <a:avLst/>
              <a:gdLst>
                <a:gd name="T0" fmla="*/ 11 w 18"/>
                <a:gd name="T1" fmla="*/ 7 h 57"/>
                <a:gd name="T2" fmla="*/ 11 w 18"/>
                <a:gd name="T3" fmla="*/ 7 h 57"/>
                <a:gd name="T4" fmla="*/ 1 w 18"/>
                <a:gd name="T5" fmla="*/ 12 h 57"/>
                <a:gd name="T6" fmla="*/ 0 w 18"/>
                <a:gd name="T7" fmla="*/ 6 h 57"/>
                <a:gd name="T8" fmla="*/ 12 w 18"/>
                <a:gd name="T9" fmla="*/ 0 h 57"/>
                <a:gd name="T10" fmla="*/ 18 w 18"/>
                <a:gd name="T11" fmla="*/ 0 h 57"/>
                <a:gd name="T12" fmla="*/ 18 w 18"/>
                <a:gd name="T13" fmla="*/ 57 h 57"/>
                <a:gd name="T14" fmla="*/ 11 w 18"/>
                <a:gd name="T15" fmla="*/ 57 h 57"/>
                <a:gd name="T16" fmla="*/ 11 w 18"/>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7">
                  <a:moveTo>
                    <a:pt x="11" y="7"/>
                  </a:moveTo>
                  <a:lnTo>
                    <a:pt x="11" y="7"/>
                  </a:lnTo>
                  <a:lnTo>
                    <a:pt x="1" y="12"/>
                  </a:lnTo>
                  <a:lnTo>
                    <a:pt x="0" y="6"/>
                  </a:lnTo>
                  <a:lnTo>
                    <a:pt x="12" y="0"/>
                  </a:lnTo>
                  <a:lnTo>
                    <a:pt x="18" y="0"/>
                  </a:lnTo>
                  <a:lnTo>
                    <a:pt x="18"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79">
              <a:extLst>
                <a:ext uri="{FF2B5EF4-FFF2-40B4-BE49-F238E27FC236}">
                  <a16:creationId xmlns:a16="http://schemas.microsoft.com/office/drawing/2014/main" id="{AB2EFE85-7C32-6247-BF0C-70F35C2C2884}"/>
                </a:ext>
              </a:extLst>
            </p:cNvPr>
            <p:cNvSpPr>
              <a:spLocks/>
            </p:cNvSpPr>
            <p:nvPr/>
          </p:nvSpPr>
          <p:spPr bwMode="auto">
            <a:xfrm>
              <a:off x="2507" y="1634"/>
              <a:ext cx="19" cy="57"/>
            </a:xfrm>
            <a:custGeom>
              <a:avLst/>
              <a:gdLst>
                <a:gd name="T0" fmla="*/ 11 w 19"/>
                <a:gd name="T1" fmla="*/ 7 h 57"/>
                <a:gd name="T2" fmla="*/ 11 w 19"/>
                <a:gd name="T3" fmla="*/ 7 h 57"/>
                <a:gd name="T4" fmla="*/ 1 w 19"/>
                <a:gd name="T5" fmla="*/ 12 h 57"/>
                <a:gd name="T6" fmla="*/ 0 w 19"/>
                <a:gd name="T7" fmla="*/ 6 h 57"/>
                <a:gd name="T8" fmla="*/ 12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2"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580">
              <a:extLst>
                <a:ext uri="{FF2B5EF4-FFF2-40B4-BE49-F238E27FC236}">
                  <a16:creationId xmlns:a16="http://schemas.microsoft.com/office/drawing/2014/main" id="{4544DAFD-F3AE-174A-92A1-64C1D03FF9FE}"/>
                </a:ext>
              </a:extLst>
            </p:cNvPr>
            <p:cNvSpPr>
              <a:spLocks/>
            </p:cNvSpPr>
            <p:nvPr/>
          </p:nvSpPr>
          <p:spPr bwMode="auto">
            <a:xfrm>
              <a:off x="2553" y="1634"/>
              <a:ext cx="18" cy="57"/>
            </a:xfrm>
            <a:custGeom>
              <a:avLst/>
              <a:gdLst>
                <a:gd name="T0" fmla="*/ 11 w 18"/>
                <a:gd name="T1" fmla="*/ 7 h 57"/>
                <a:gd name="T2" fmla="*/ 11 w 18"/>
                <a:gd name="T3" fmla="*/ 7 h 57"/>
                <a:gd name="T4" fmla="*/ 1 w 18"/>
                <a:gd name="T5" fmla="*/ 12 h 57"/>
                <a:gd name="T6" fmla="*/ 0 w 18"/>
                <a:gd name="T7" fmla="*/ 6 h 57"/>
                <a:gd name="T8" fmla="*/ 12 w 18"/>
                <a:gd name="T9" fmla="*/ 0 h 57"/>
                <a:gd name="T10" fmla="*/ 18 w 18"/>
                <a:gd name="T11" fmla="*/ 0 h 57"/>
                <a:gd name="T12" fmla="*/ 18 w 18"/>
                <a:gd name="T13" fmla="*/ 57 h 57"/>
                <a:gd name="T14" fmla="*/ 11 w 18"/>
                <a:gd name="T15" fmla="*/ 57 h 57"/>
                <a:gd name="T16" fmla="*/ 11 w 18"/>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7">
                  <a:moveTo>
                    <a:pt x="11" y="7"/>
                  </a:moveTo>
                  <a:lnTo>
                    <a:pt x="11" y="7"/>
                  </a:lnTo>
                  <a:lnTo>
                    <a:pt x="1" y="12"/>
                  </a:lnTo>
                  <a:lnTo>
                    <a:pt x="0" y="6"/>
                  </a:lnTo>
                  <a:lnTo>
                    <a:pt x="12" y="0"/>
                  </a:lnTo>
                  <a:lnTo>
                    <a:pt x="18" y="0"/>
                  </a:lnTo>
                  <a:lnTo>
                    <a:pt x="18"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581">
              <a:extLst>
                <a:ext uri="{FF2B5EF4-FFF2-40B4-BE49-F238E27FC236}">
                  <a16:creationId xmlns:a16="http://schemas.microsoft.com/office/drawing/2014/main" id="{4A8CF3A5-A4F7-D143-8D2F-1F7625B64854}"/>
                </a:ext>
              </a:extLst>
            </p:cNvPr>
            <p:cNvSpPr>
              <a:spLocks noEditPoints="1"/>
            </p:cNvSpPr>
            <p:nvPr/>
          </p:nvSpPr>
          <p:spPr bwMode="auto">
            <a:xfrm>
              <a:off x="2592" y="1632"/>
              <a:ext cx="38" cy="59"/>
            </a:xfrm>
            <a:custGeom>
              <a:avLst/>
              <a:gdLst>
                <a:gd name="T0" fmla="*/ 31 w 31"/>
                <a:gd name="T1" fmla="*/ 24 h 48"/>
                <a:gd name="T2" fmla="*/ 15 w 31"/>
                <a:gd name="T3" fmla="*/ 48 h 48"/>
                <a:gd name="T4" fmla="*/ 0 w 31"/>
                <a:gd name="T5" fmla="*/ 24 h 48"/>
                <a:gd name="T6" fmla="*/ 16 w 31"/>
                <a:gd name="T7" fmla="*/ 0 h 48"/>
                <a:gd name="T8" fmla="*/ 31 w 31"/>
                <a:gd name="T9" fmla="*/ 24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4"/>
                  </a:moveTo>
                  <a:cubicBezTo>
                    <a:pt x="31" y="40"/>
                    <a:pt x="25" y="48"/>
                    <a:pt x="15" y="48"/>
                  </a:cubicBezTo>
                  <a:cubicBezTo>
                    <a:pt x="6" y="48"/>
                    <a:pt x="0" y="40"/>
                    <a:pt x="0" y="24"/>
                  </a:cubicBezTo>
                  <a:cubicBezTo>
                    <a:pt x="0" y="9"/>
                    <a:pt x="6" y="0"/>
                    <a:pt x="16" y="0"/>
                  </a:cubicBezTo>
                  <a:cubicBezTo>
                    <a:pt x="26" y="0"/>
                    <a:pt x="31" y="9"/>
                    <a:pt x="31" y="24"/>
                  </a:cubicBezTo>
                  <a:close/>
                  <a:moveTo>
                    <a:pt x="6" y="24"/>
                  </a:moveTo>
                  <a:cubicBezTo>
                    <a:pt x="6" y="37"/>
                    <a:pt x="10" y="43"/>
                    <a:pt x="15"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82">
              <a:extLst>
                <a:ext uri="{FF2B5EF4-FFF2-40B4-BE49-F238E27FC236}">
                  <a16:creationId xmlns:a16="http://schemas.microsoft.com/office/drawing/2014/main" id="{E45813AA-5C15-2E44-9C74-C424D49A3290}"/>
                </a:ext>
              </a:extLst>
            </p:cNvPr>
            <p:cNvSpPr>
              <a:spLocks/>
            </p:cNvSpPr>
            <p:nvPr/>
          </p:nvSpPr>
          <p:spPr bwMode="auto">
            <a:xfrm>
              <a:off x="2643" y="1634"/>
              <a:ext cx="19" cy="57"/>
            </a:xfrm>
            <a:custGeom>
              <a:avLst/>
              <a:gdLst>
                <a:gd name="T0" fmla="*/ 12 w 19"/>
                <a:gd name="T1" fmla="*/ 7 h 57"/>
                <a:gd name="T2" fmla="*/ 12 w 19"/>
                <a:gd name="T3" fmla="*/ 7 h 57"/>
                <a:gd name="T4" fmla="*/ 2 w 19"/>
                <a:gd name="T5" fmla="*/ 12 h 57"/>
                <a:gd name="T6" fmla="*/ 0 w 19"/>
                <a:gd name="T7" fmla="*/ 6 h 57"/>
                <a:gd name="T8" fmla="*/ 13 w 19"/>
                <a:gd name="T9" fmla="*/ 0 h 57"/>
                <a:gd name="T10" fmla="*/ 19 w 19"/>
                <a:gd name="T11" fmla="*/ 0 h 57"/>
                <a:gd name="T12" fmla="*/ 19 w 19"/>
                <a:gd name="T13" fmla="*/ 57 h 57"/>
                <a:gd name="T14" fmla="*/ 12 w 19"/>
                <a:gd name="T15" fmla="*/ 57 h 57"/>
                <a:gd name="T16" fmla="*/ 12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2" y="7"/>
                  </a:moveTo>
                  <a:lnTo>
                    <a:pt x="12" y="7"/>
                  </a:lnTo>
                  <a:lnTo>
                    <a:pt x="2" y="12"/>
                  </a:lnTo>
                  <a:lnTo>
                    <a:pt x="0" y="6"/>
                  </a:lnTo>
                  <a:lnTo>
                    <a:pt x="13" y="0"/>
                  </a:lnTo>
                  <a:lnTo>
                    <a:pt x="19" y="0"/>
                  </a:lnTo>
                  <a:lnTo>
                    <a:pt x="19"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83">
              <a:extLst>
                <a:ext uri="{FF2B5EF4-FFF2-40B4-BE49-F238E27FC236}">
                  <a16:creationId xmlns:a16="http://schemas.microsoft.com/office/drawing/2014/main" id="{97EA7629-6562-CF42-AF56-6209C3188620}"/>
                </a:ext>
              </a:extLst>
            </p:cNvPr>
            <p:cNvSpPr>
              <a:spLocks/>
            </p:cNvSpPr>
            <p:nvPr/>
          </p:nvSpPr>
          <p:spPr bwMode="auto">
            <a:xfrm>
              <a:off x="2688" y="1634"/>
              <a:ext cx="20" cy="57"/>
            </a:xfrm>
            <a:custGeom>
              <a:avLst/>
              <a:gdLst>
                <a:gd name="T0" fmla="*/ 13 w 20"/>
                <a:gd name="T1" fmla="*/ 7 h 57"/>
                <a:gd name="T2" fmla="*/ 13 w 20"/>
                <a:gd name="T3" fmla="*/ 7 h 57"/>
                <a:gd name="T4" fmla="*/ 3 w 20"/>
                <a:gd name="T5" fmla="*/ 12 h 57"/>
                <a:gd name="T6" fmla="*/ 0 w 20"/>
                <a:gd name="T7" fmla="*/ 6 h 57"/>
                <a:gd name="T8" fmla="*/ 14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3" y="12"/>
                  </a:lnTo>
                  <a:lnTo>
                    <a:pt x="0" y="6"/>
                  </a:lnTo>
                  <a:lnTo>
                    <a:pt x="14"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84">
              <a:extLst>
                <a:ext uri="{FF2B5EF4-FFF2-40B4-BE49-F238E27FC236}">
                  <a16:creationId xmlns:a16="http://schemas.microsoft.com/office/drawing/2014/main" id="{2BF05C06-CE29-C24D-82E9-73462EA9682A}"/>
                </a:ext>
              </a:extLst>
            </p:cNvPr>
            <p:cNvSpPr>
              <a:spLocks/>
            </p:cNvSpPr>
            <p:nvPr/>
          </p:nvSpPr>
          <p:spPr bwMode="auto">
            <a:xfrm>
              <a:off x="2734" y="1634"/>
              <a:ext cx="20" cy="57"/>
            </a:xfrm>
            <a:custGeom>
              <a:avLst/>
              <a:gdLst>
                <a:gd name="T0" fmla="*/ 12 w 20"/>
                <a:gd name="T1" fmla="*/ 7 h 57"/>
                <a:gd name="T2" fmla="*/ 12 w 20"/>
                <a:gd name="T3" fmla="*/ 7 h 57"/>
                <a:gd name="T4" fmla="*/ 2 w 20"/>
                <a:gd name="T5" fmla="*/ 12 h 57"/>
                <a:gd name="T6" fmla="*/ 0 w 20"/>
                <a:gd name="T7" fmla="*/ 6 h 57"/>
                <a:gd name="T8" fmla="*/ 14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2" y="12"/>
                  </a:lnTo>
                  <a:lnTo>
                    <a:pt x="0" y="6"/>
                  </a:lnTo>
                  <a:lnTo>
                    <a:pt x="14"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85">
              <a:extLst>
                <a:ext uri="{FF2B5EF4-FFF2-40B4-BE49-F238E27FC236}">
                  <a16:creationId xmlns:a16="http://schemas.microsoft.com/office/drawing/2014/main" id="{DD46341D-9045-2B4B-A5AA-704EDC395C86}"/>
                </a:ext>
              </a:extLst>
            </p:cNvPr>
            <p:cNvSpPr>
              <a:spLocks noEditPoints="1"/>
            </p:cNvSpPr>
            <p:nvPr/>
          </p:nvSpPr>
          <p:spPr bwMode="auto">
            <a:xfrm>
              <a:off x="2773" y="1632"/>
              <a:ext cx="40" cy="59"/>
            </a:xfrm>
            <a:custGeom>
              <a:avLst/>
              <a:gdLst>
                <a:gd name="T0" fmla="*/ 32 w 32"/>
                <a:gd name="T1" fmla="*/ 24 h 48"/>
                <a:gd name="T2" fmla="*/ 16 w 32"/>
                <a:gd name="T3" fmla="*/ 48 h 48"/>
                <a:gd name="T4" fmla="*/ 0 w 32"/>
                <a:gd name="T5" fmla="*/ 24 h 48"/>
                <a:gd name="T6" fmla="*/ 17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1" y="40"/>
                    <a:pt x="0" y="24"/>
                  </a:cubicBezTo>
                  <a:cubicBezTo>
                    <a:pt x="0" y="9"/>
                    <a:pt x="7" y="0"/>
                    <a:pt x="17" y="0"/>
                  </a:cubicBezTo>
                  <a:cubicBezTo>
                    <a:pt x="27" y="0"/>
                    <a:pt x="32" y="9"/>
                    <a:pt x="32" y="24"/>
                  </a:cubicBezTo>
                  <a:close/>
                  <a:moveTo>
                    <a:pt x="7" y="24"/>
                  </a:moveTo>
                  <a:cubicBezTo>
                    <a:pt x="7" y="37"/>
                    <a:pt x="10" y="43"/>
                    <a:pt x="16" y="43"/>
                  </a:cubicBezTo>
                  <a:cubicBezTo>
                    <a:pt x="23"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86">
              <a:extLst>
                <a:ext uri="{FF2B5EF4-FFF2-40B4-BE49-F238E27FC236}">
                  <a16:creationId xmlns:a16="http://schemas.microsoft.com/office/drawing/2014/main" id="{72A86A04-E7DF-CD47-B1A7-539983B6DB81}"/>
                </a:ext>
              </a:extLst>
            </p:cNvPr>
            <p:cNvSpPr>
              <a:spLocks/>
            </p:cNvSpPr>
            <p:nvPr/>
          </p:nvSpPr>
          <p:spPr bwMode="auto">
            <a:xfrm>
              <a:off x="2825" y="1634"/>
              <a:ext cx="20" cy="57"/>
            </a:xfrm>
            <a:custGeom>
              <a:avLst/>
              <a:gdLst>
                <a:gd name="T0" fmla="*/ 13 w 20"/>
                <a:gd name="T1" fmla="*/ 7 h 57"/>
                <a:gd name="T2" fmla="*/ 13 w 20"/>
                <a:gd name="T3" fmla="*/ 7 h 57"/>
                <a:gd name="T4" fmla="*/ 1 w 20"/>
                <a:gd name="T5" fmla="*/ 12 h 57"/>
                <a:gd name="T6" fmla="*/ 0 w 20"/>
                <a:gd name="T7" fmla="*/ 6 h 57"/>
                <a:gd name="T8" fmla="*/ 13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1" y="12"/>
                  </a:lnTo>
                  <a:lnTo>
                    <a:pt x="0" y="6"/>
                  </a:lnTo>
                  <a:lnTo>
                    <a:pt x="13"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87">
              <a:extLst>
                <a:ext uri="{FF2B5EF4-FFF2-40B4-BE49-F238E27FC236}">
                  <a16:creationId xmlns:a16="http://schemas.microsoft.com/office/drawing/2014/main" id="{ED068C72-8F14-5949-A8E9-183BBD16AC93}"/>
                </a:ext>
              </a:extLst>
            </p:cNvPr>
            <p:cNvSpPr>
              <a:spLocks/>
            </p:cNvSpPr>
            <p:nvPr/>
          </p:nvSpPr>
          <p:spPr bwMode="auto">
            <a:xfrm>
              <a:off x="2871"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88">
              <a:extLst>
                <a:ext uri="{FF2B5EF4-FFF2-40B4-BE49-F238E27FC236}">
                  <a16:creationId xmlns:a16="http://schemas.microsoft.com/office/drawing/2014/main" id="{E6E6A14A-F477-D748-B6A6-1DB94C83308A}"/>
                </a:ext>
              </a:extLst>
            </p:cNvPr>
            <p:cNvSpPr>
              <a:spLocks/>
            </p:cNvSpPr>
            <p:nvPr/>
          </p:nvSpPr>
          <p:spPr bwMode="auto">
            <a:xfrm>
              <a:off x="2916" y="1634"/>
              <a:ext cx="20" cy="57"/>
            </a:xfrm>
            <a:custGeom>
              <a:avLst/>
              <a:gdLst>
                <a:gd name="T0" fmla="*/ 13 w 20"/>
                <a:gd name="T1" fmla="*/ 7 h 57"/>
                <a:gd name="T2" fmla="*/ 12 w 20"/>
                <a:gd name="T3" fmla="*/ 7 h 57"/>
                <a:gd name="T4" fmla="*/ 2 w 20"/>
                <a:gd name="T5" fmla="*/ 12 h 57"/>
                <a:gd name="T6" fmla="*/ 0 w 20"/>
                <a:gd name="T7" fmla="*/ 6 h 57"/>
                <a:gd name="T8" fmla="*/ 13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2" y="7"/>
                  </a:lnTo>
                  <a:lnTo>
                    <a:pt x="2" y="12"/>
                  </a:lnTo>
                  <a:lnTo>
                    <a:pt x="0" y="6"/>
                  </a:lnTo>
                  <a:lnTo>
                    <a:pt x="13"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89">
              <a:extLst>
                <a:ext uri="{FF2B5EF4-FFF2-40B4-BE49-F238E27FC236}">
                  <a16:creationId xmlns:a16="http://schemas.microsoft.com/office/drawing/2014/main" id="{4EE21A14-43CE-4D48-ADBE-A8BC7B3E0366}"/>
                </a:ext>
              </a:extLst>
            </p:cNvPr>
            <p:cNvSpPr>
              <a:spLocks noEditPoints="1"/>
            </p:cNvSpPr>
            <p:nvPr/>
          </p:nvSpPr>
          <p:spPr bwMode="auto">
            <a:xfrm>
              <a:off x="1909" y="1738"/>
              <a:ext cx="38" cy="61"/>
            </a:xfrm>
            <a:custGeom>
              <a:avLst/>
              <a:gdLst>
                <a:gd name="T0" fmla="*/ 31 w 31"/>
                <a:gd name="T1" fmla="*/ 24 h 49"/>
                <a:gd name="T2" fmla="*/ 15 w 31"/>
                <a:gd name="T3" fmla="*/ 49 h 49"/>
                <a:gd name="T4" fmla="*/ 0 w 31"/>
                <a:gd name="T5" fmla="*/ 25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5"/>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90">
              <a:extLst>
                <a:ext uri="{FF2B5EF4-FFF2-40B4-BE49-F238E27FC236}">
                  <a16:creationId xmlns:a16="http://schemas.microsoft.com/office/drawing/2014/main" id="{8CD9B075-9F84-5445-A389-7020C250D474}"/>
                </a:ext>
              </a:extLst>
            </p:cNvPr>
            <p:cNvSpPr>
              <a:spLocks/>
            </p:cNvSpPr>
            <p:nvPr/>
          </p:nvSpPr>
          <p:spPr bwMode="auto">
            <a:xfrm>
              <a:off x="1960" y="1739"/>
              <a:ext cx="19" cy="58"/>
            </a:xfrm>
            <a:custGeom>
              <a:avLst/>
              <a:gdLst>
                <a:gd name="T0" fmla="*/ 12 w 19"/>
                <a:gd name="T1" fmla="*/ 8 h 58"/>
                <a:gd name="T2" fmla="*/ 12 w 19"/>
                <a:gd name="T3" fmla="*/ 8 h 58"/>
                <a:gd name="T4" fmla="*/ 2 w 19"/>
                <a:gd name="T5" fmla="*/ 13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3"/>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1">
              <a:extLst>
                <a:ext uri="{FF2B5EF4-FFF2-40B4-BE49-F238E27FC236}">
                  <a16:creationId xmlns:a16="http://schemas.microsoft.com/office/drawing/2014/main" id="{593668FB-A5EF-C240-99FE-9DC532EF8A32}"/>
                </a:ext>
              </a:extLst>
            </p:cNvPr>
            <p:cNvSpPr>
              <a:spLocks/>
            </p:cNvSpPr>
            <p:nvPr/>
          </p:nvSpPr>
          <p:spPr bwMode="auto">
            <a:xfrm>
              <a:off x="2005" y="1739"/>
              <a:ext cx="20" cy="58"/>
            </a:xfrm>
            <a:custGeom>
              <a:avLst/>
              <a:gdLst>
                <a:gd name="T0" fmla="*/ 13 w 20"/>
                <a:gd name="T1" fmla="*/ 8 h 58"/>
                <a:gd name="T2" fmla="*/ 13 w 20"/>
                <a:gd name="T3" fmla="*/ 8 h 58"/>
                <a:gd name="T4" fmla="*/ 3 w 20"/>
                <a:gd name="T5" fmla="*/ 13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3"/>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92">
              <a:extLst>
                <a:ext uri="{FF2B5EF4-FFF2-40B4-BE49-F238E27FC236}">
                  <a16:creationId xmlns:a16="http://schemas.microsoft.com/office/drawing/2014/main" id="{3995772D-0F1C-D94C-ABF1-985865C17907}"/>
                </a:ext>
              </a:extLst>
            </p:cNvPr>
            <p:cNvSpPr>
              <a:spLocks noEditPoints="1"/>
            </p:cNvSpPr>
            <p:nvPr/>
          </p:nvSpPr>
          <p:spPr bwMode="auto">
            <a:xfrm>
              <a:off x="2045" y="1738"/>
              <a:ext cx="39" cy="61"/>
            </a:xfrm>
            <a:custGeom>
              <a:avLst/>
              <a:gdLst>
                <a:gd name="T0" fmla="*/ 32 w 32"/>
                <a:gd name="T1" fmla="*/ 24 h 49"/>
                <a:gd name="T2" fmla="*/ 16 w 32"/>
                <a:gd name="T3" fmla="*/ 49 h 49"/>
                <a:gd name="T4" fmla="*/ 0 w 32"/>
                <a:gd name="T5" fmla="*/ 25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5"/>
                  </a:cubicBezTo>
                  <a:cubicBezTo>
                    <a:pt x="0" y="9"/>
                    <a:pt x="7" y="0"/>
                    <a:pt x="17" y="0"/>
                  </a:cubicBezTo>
                  <a:cubicBezTo>
                    <a:pt x="27" y="0"/>
                    <a:pt x="32" y="9"/>
                    <a:pt x="32" y="24"/>
                  </a:cubicBezTo>
                  <a:close/>
                  <a:moveTo>
                    <a:pt x="7" y="25"/>
                  </a:moveTo>
                  <a:cubicBezTo>
                    <a:pt x="7" y="37"/>
                    <a:pt x="11"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93">
              <a:extLst>
                <a:ext uri="{FF2B5EF4-FFF2-40B4-BE49-F238E27FC236}">
                  <a16:creationId xmlns:a16="http://schemas.microsoft.com/office/drawing/2014/main" id="{173896FA-8265-2447-A08C-60246C73E287}"/>
                </a:ext>
              </a:extLst>
            </p:cNvPr>
            <p:cNvSpPr>
              <a:spLocks/>
            </p:cNvSpPr>
            <p:nvPr/>
          </p:nvSpPr>
          <p:spPr bwMode="auto">
            <a:xfrm>
              <a:off x="2097" y="1739"/>
              <a:ext cx="19" cy="58"/>
            </a:xfrm>
            <a:custGeom>
              <a:avLst/>
              <a:gdLst>
                <a:gd name="T0" fmla="*/ 12 w 19"/>
                <a:gd name="T1" fmla="*/ 8 h 58"/>
                <a:gd name="T2" fmla="*/ 12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1" y="13"/>
                  </a:lnTo>
                  <a:lnTo>
                    <a:pt x="0" y="8"/>
                  </a:lnTo>
                  <a:lnTo>
                    <a:pt x="12"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4">
              <a:extLst>
                <a:ext uri="{FF2B5EF4-FFF2-40B4-BE49-F238E27FC236}">
                  <a16:creationId xmlns:a16="http://schemas.microsoft.com/office/drawing/2014/main" id="{518D3BF3-0C44-7349-BDF1-EA3DDB380ECD}"/>
                </a:ext>
              </a:extLst>
            </p:cNvPr>
            <p:cNvSpPr>
              <a:spLocks/>
            </p:cNvSpPr>
            <p:nvPr/>
          </p:nvSpPr>
          <p:spPr bwMode="auto">
            <a:xfrm>
              <a:off x="2142" y="1739"/>
              <a:ext cx="20" cy="58"/>
            </a:xfrm>
            <a:custGeom>
              <a:avLst/>
              <a:gdLst>
                <a:gd name="T0" fmla="*/ 12 w 20"/>
                <a:gd name="T1" fmla="*/ 8 h 58"/>
                <a:gd name="T2" fmla="*/ 12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95">
              <a:extLst>
                <a:ext uri="{FF2B5EF4-FFF2-40B4-BE49-F238E27FC236}">
                  <a16:creationId xmlns:a16="http://schemas.microsoft.com/office/drawing/2014/main" id="{7BA33EA4-B9FE-2642-B37B-A9AFCDDE7E41}"/>
                </a:ext>
              </a:extLst>
            </p:cNvPr>
            <p:cNvSpPr>
              <a:spLocks/>
            </p:cNvSpPr>
            <p:nvPr/>
          </p:nvSpPr>
          <p:spPr bwMode="auto">
            <a:xfrm>
              <a:off x="2188"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6">
              <a:extLst>
                <a:ext uri="{FF2B5EF4-FFF2-40B4-BE49-F238E27FC236}">
                  <a16:creationId xmlns:a16="http://schemas.microsoft.com/office/drawing/2014/main" id="{DC09C6EA-58F8-2347-8232-67D2E10398E2}"/>
                </a:ext>
              </a:extLst>
            </p:cNvPr>
            <p:cNvSpPr>
              <a:spLocks noEditPoints="1"/>
            </p:cNvSpPr>
            <p:nvPr/>
          </p:nvSpPr>
          <p:spPr bwMode="auto">
            <a:xfrm>
              <a:off x="2227" y="1738"/>
              <a:ext cx="40" cy="61"/>
            </a:xfrm>
            <a:custGeom>
              <a:avLst/>
              <a:gdLst>
                <a:gd name="T0" fmla="*/ 32 w 32"/>
                <a:gd name="T1" fmla="*/ 24 h 49"/>
                <a:gd name="T2" fmla="*/ 16 w 32"/>
                <a:gd name="T3" fmla="*/ 49 h 49"/>
                <a:gd name="T4" fmla="*/ 0 w 32"/>
                <a:gd name="T5" fmla="*/ 25 h 49"/>
                <a:gd name="T6" fmla="*/ 16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0" y="40"/>
                    <a:pt x="0" y="25"/>
                  </a:cubicBezTo>
                  <a:cubicBezTo>
                    <a:pt x="0" y="9"/>
                    <a:pt x="7" y="0"/>
                    <a:pt x="16" y="0"/>
                  </a:cubicBezTo>
                  <a:cubicBezTo>
                    <a:pt x="26" y="0"/>
                    <a:pt x="32" y="9"/>
                    <a:pt x="32" y="24"/>
                  </a:cubicBezTo>
                  <a:close/>
                  <a:moveTo>
                    <a:pt x="7" y="25"/>
                  </a:moveTo>
                  <a:cubicBezTo>
                    <a:pt x="7" y="37"/>
                    <a:pt x="10" y="44"/>
                    <a:pt x="16" y="44"/>
                  </a:cubicBezTo>
                  <a:cubicBezTo>
                    <a:pt x="22"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597">
              <a:extLst>
                <a:ext uri="{FF2B5EF4-FFF2-40B4-BE49-F238E27FC236}">
                  <a16:creationId xmlns:a16="http://schemas.microsoft.com/office/drawing/2014/main" id="{8EF5F658-F3CE-3044-A8F8-9DF401020BCA}"/>
                </a:ext>
              </a:extLst>
            </p:cNvPr>
            <p:cNvSpPr>
              <a:spLocks/>
            </p:cNvSpPr>
            <p:nvPr/>
          </p:nvSpPr>
          <p:spPr bwMode="auto">
            <a:xfrm>
              <a:off x="2279"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98">
              <a:extLst>
                <a:ext uri="{FF2B5EF4-FFF2-40B4-BE49-F238E27FC236}">
                  <a16:creationId xmlns:a16="http://schemas.microsoft.com/office/drawing/2014/main" id="{F63E854B-8E4D-2A43-88ED-777EDB13BB00}"/>
                </a:ext>
              </a:extLst>
            </p:cNvPr>
            <p:cNvSpPr>
              <a:spLocks/>
            </p:cNvSpPr>
            <p:nvPr/>
          </p:nvSpPr>
          <p:spPr bwMode="auto">
            <a:xfrm>
              <a:off x="2325" y="1739"/>
              <a:ext cx="19" cy="58"/>
            </a:xfrm>
            <a:custGeom>
              <a:avLst/>
              <a:gdLst>
                <a:gd name="T0" fmla="*/ 11 w 19"/>
                <a:gd name="T1" fmla="*/ 8 h 58"/>
                <a:gd name="T2" fmla="*/ 11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99">
              <a:extLst>
                <a:ext uri="{FF2B5EF4-FFF2-40B4-BE49-F238E27FC236}">
                  <a16:creationId xmlns:a16="http://schemas.microsoft.com/office/drawing/2014/main" id="{E9DE7535-209B-204D-A501-4029DEBBE060}"/>
                </a:ext>
              </a:extLst>
            </p:cNvPr>
            <p:cNvSpPr>
              <a:spLocks/>
            </p:cNvSpPr>
            <p:nvPr/>
          </p:nvSpPr>
          <p:spPr bwMode="auto">
            <a:xfrm>
              <a:off x="2370" y="1739"/>
              <a:ext cx="19" cy="58"/>
            </a:xfrm>
            <a:custGeom>
              <a:avLst/>
              <a:gdLst>
                <a:gd name="T0" fmla="*/ 11 w 19"/>
                <a:gd name="T1" fmla="*/ 8 h 58"/>
                <a:gd name="T2" fmla="*/ 11 w 19"/>
                <a:gd name="T3" fmla="*/ 8 h 58"/>
                <a:gd name="T4" fmla="*/ 1 w 19"/>
                <a:gd name="T5" fmla="*/ 13 h 58"/>
                <a:gd name="T6" fmla="*/ 0 w 19"/>
                <a:gd name="T7" fmla="*/ 8 h 58"/>
                <a:gd name="T8" fmla="*/ 13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3"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00">
              <a:extLst>
                <a:ext uri="{FF2B5EF4-FFF2-40B4-BE49-F238E27FC236}">
                  <a16:creationId xmlns:a16="http://schemas.microsoft.com/office/drawing/2014/main" id="{9657AEF2-E05B-4E45-B7DF-59A4D1C55669}"/>
                </a:ext>
              </a:extLst>
            </p:cNvPr>
            <p:cNvSpPr>
              <a:spLocks noEditPoints="1"/>
            </p:cNvSpPr>
            <p:nvPr/>
          </p:nvSpPr>
          <p:spPr bwMode="auto">
            <a:xfrm>
              <a:off x="2410" y="1738"/>
              <a:ext cx="39" cy="61"/>
            </a:xfrm>
            <a:custGeom>
              <a:avLst/>
              <a:gdLst>
                <a:gd name="T0" fmla="*/ 32 w 32"/>
                <a:gd name="T1" fmla="*/ 24 h 49"/>
                <a:gd name="T2" fmla="*/ 15 w 32"/>
                <a:gd name="T3" fmla="*/ 49 h 49"/>
                <a:gd name="T4" fmla="*/ 0 w 32"/>
                <a:gd name="T5" fmla="*/ 25 h 49"/>
                <a:gd name="T6" fmla="*/ 16 w 32"/>
                <a:gd name="T7" fmla="*/ 0 h 49"/>
                <a:gd name="T8" fmla="*/ 32 w 32"/>
                <a:gd name="T9" fmla="*/ 24 h 49"/>
                <a:gd name="T10" fmla="*/ 6 w 32"/>
                <a:gd name="T11" fmla="*/ 25 h 49"/>
                <a:gd name="T12" fmla="*/ 16 w 32"/>
                <a:gd name="T13" fmla="*/ 44 h 49"/>
                <a:gd name="T14" fmla="*/ 25 w 32"/>
                <a:gd name="T15" fmla="*/ 24 h 49"/>
                <a:gd name="T16" fmla="*/ 16 w 32"/>
                <a:gd name="T17" fmla="*/ 5 h 49"/>
                <a:gd name="T18" fmla="*/ 6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5" y="49"/>
                  </a:cubicBezTo>
                  <a:cubicBezTo>
                    <a:pt x="6" y="49"/>
                    <a:pt x="0" y="40"/>
                    <a:pt x="0" y="25"/>
                  </a:cubicBezTo>
                  <a:cubicBezTo>
                    <a:pt x="0" y="9"/>
                    <a:pt x="7" y="0"/>
                    <a:pt x="16" y="0"/>
                  </a:cubicBezTo>
                  <a:cubicBezTo>
                    <a:pt x="26" y="0"/>
                    <a:pt x="32" y="9"/>
                    <a:pt x="32" y="24"/>
                  </a:cubicBezTo>
                  <a:close/>
                  <a:moveTo>
                    <a:pt x="6" y="25"/>
                  </a:moveTo>
                  <a:cubicBezTo>
                    <a:pt x="6" y="37"/>
                    <a:pt x="10" y="44"/>
                    <a:pt x="16"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01">
              <a:extLst>
                <a:ext uri="{FF2B5EF4-FFF2-40B4-BE49-F238E27FC236}">
                  <a16:creationId xmlns:a16="http://schemas.microsoft.com/office/drawing/2014/main" id="{958DE528-0D5C-B545-BA98-EEBB556A8A02}"/>
                </a:ext>
              </a:extLst>
            </p:cNvPr>
            <p:cNvSpPr>
              <a:spLocks/>
            </p:cNvSpPr>
            <p:nvPr/>
          </p:nvSpPr>
          <p:spPr bwMode="auto">
            <a:xfrm>
              <a:off x="2462" y="1739"/>
              <a:ext cx="18" cy="58"/>
            </a:xfrm>
            <a:custGeom>
              <a:avLst/>
              <a:gdLst>
                <a:gd name="T0" fmla="*/ 11 w 18"/>
                <a:gd name="T1" fmla="*/ 8 h 58"/>
                <a:gd name="T2" fmla="*/ 11 w 18"/>
                <a:gd name="T3" fmla="*/ 8 h 58"/>
                <a:gd name="T4" fmla="*/ 1 w 18"/>
                <a:gd name="T5" fmla="*/ 13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3"/>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02">
              <a:extLst>
                <a:ext uri="{FF2B5EF4-FFF2-40B4-BE49-F238E27FC236}">
                  <a16:creationId xmlns:a16="http://schemas.microsoft.com/office/drawing/2014/main" id="{B6D45B14-E2A1-B64C-9676-25C09A05FA40}"/>
                </a:ext>
              </a:extLst>
            </p:cNvPr>
            <p:cNvSpPr>
              <a:spLocks/>
            </p:cNvSpPr>
            <p:nvPr/>
          </p:nvSpPr>
          <p:spPr bwMode="auto">
            <a:xfrm>
              <a:off x="2507" y="1739"/>
              <a:ext cx="19" cy="58"/>
            </a:xfrm>
            <a:custGeom>
              <a:avLst/>
              <a:gdLst>
                <a:gd name="T0" fmla="*/ 11 w 19"/>
                <a:gd name="T1" fmla="*/ 8 h 58"/>
                <a:gd name="T2" fmla="*/ 11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03">
              <a:extLst>
                <a:ext uri="{FF2B5EF4-FFF2-40B4-BE49-F238E27FC236}">
                  <a16:creationId xmlns:a16="http://schemas.microsoft.com/office/drawing/2014/main" id="{07BD6909-2910-2D4C-9BF4-FB2B62A458D4}"/>
                </a:ext>
              </a:extLst>
            </p:cNvPr>
            <p:cNvSpPr>
              <a:spLocks/>
            </p:cNvSpPr>
            <p:nvPr/>
          </p:nvSpPr>
          <p:spPr bwMode="auto">
            <a:xfrm>
              <a:off x="2553" y="1739"/>
              <a:ext cx="18" cy="58"/>
            </a:xfrm>
            <a:custGeom>
              <a:avLst/>
              <a:gdLst>
                <a:gd name="T0" fmla="*/ 11 w 18"/>
                <a:gd name="T1" fmla="*/ 8 h 58"/>
                <a:gd name="T2" fmla="*/ 11 w 18"/>
                <a:gd name="T3" fmla="*/ 8 h 58"/>
                <a:gd name="T4" fmla="*/ 1 w 18"/>
                <a:gd name="T5" fmla="*/ 13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3"/>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04">
              <a:extLst>
                <a:ext uri="{FF2B5EF4-FFF2-40B4-BE49-F238E27FC236}">
                  <a16:creationId xmlns:a16="http://schemas.microsoft.com/office/drawing/2014/main" id="{15575A3C-A453-774F-BE39-F92B2A5B2D5B}"/>
                </a:ext>
              </a:extLst>
            </p:cNvPr>
            <p:cNvSpPr>
              <a:spLocks noEditPoints="1"/>
            </p:cNvSpPr>
            <p:nvPr/>
          </p:nvSpPr>
          <p:spPr bwMode="auto">
            <a:xfrm>
              <a:off x="2592" y="1738"/>
              <a:ext cx="38" cy="61"/>
            </a:xfrm>
            <a:custGeom>
              <a:avLst/>
              <a:gdLst>
                <a:gd name="T0" fmla="*/ 31 w 31"/>
                <a:gd name="T1" fmla="*/ 24 h 49"/>
                <a:gd name="T2" fmla="*/ 15 w 31"/>
                <a:gd name="T3" fmla="*/ 49 h 49"/>
                <a:gd name="T4" fmla="*/ 0 w 31"/>
                <a:gd name="T5" fmla="*/ 25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5"/>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05">
              <a:extLst>
                <a:ext uri="{FF2B5EF4-FFF2-40B4-BE49-F238E27FC236}">
                  <a16:creationId xmlns:a16="http://schemas.microsoft.com/office/drawing/2014/main" id="{7D64DE50-90C3-AA48-91A5-209F203459D8}"/>
                </a:ext>
              </a:extLst>
            </p:cNvPr>
            <p:cNvSpPr>
              <a:spLocks/>
            </p:cNvSpPr>
            <p:nvPr/>
          </p:nvSpPr>
          <p:spPr bwMode="auto">
            <a:xfrm>
              <a:off x="2643" y="1739"/>
              <a:ext cx="19" cy="58"/>
            </a:xfrm>
            <a:custGeom>
              <a:avLst/>
              <a:gdLst>
                <a:gd name="T0" fmla="*/ 12 w 19"/>
                <a:gd name="T1" fmla="*/ 8 h 58"/>
                <a:gd name="T2" fmla="*/ 12 w 19"/>
                <a:gd name="T3" fmla="*/ 8 h 58"/>
                <a:gd name="T4" fmla="*/ 2 w 19"/>
                <a:gd name="T5" fmla="*/ 13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3"/>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06">
              <a:extLst>
                <a:ext uri="{FF2B5EF4-FFF2-40B4-BE49-F238E27FC236}">
                  <a16:creationId xmlns:a16="http://schemas.microsoft.com/office/drawing/2014/main" id="{9A472F28-AF32-534E-8E5C-F3FAE27DA35A}"/>
                </a:ext>
              </a:extLst>
            </p:cNvPr>
            <p:cNvSpPr>
              <a:spLocks/>
            </p:cNvSpPr>
            <p:nvPr/>
          </p:nvSpPr>
          <p:spPr bwMode="auto">
            <a:xfrm>
              <a:off x="2688" y="1739"/>
              <a:ext cx="20" cy="58"/>
            </a:xfrm>
            <a:custGeom>
              <a:avLst/>
              <a:gdLst>
                <a:gd name="T0" fmla="*/ 13 w 20"/>
                <a:gd name="T1" fmla="*/ 8 h 58"/>
                <a:gd name="T2" fmla="*/ 13 w 20"/>
                <a:gd name="T3" fmla="*/ 8 h 58"/>
                <a:gd name="T4" fmla="*/ 3 w 20"/>
                <a:gd name="T5" fmla="*/ 13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3"/>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607">
              <a:extLst>
                <a:ext uri="{FF2B5EF4-FFF2-40B4-BE49-F238E27FC236}">
                  <a16:creationId xmlns:a16="http://schemas.microsoft.com/office/drawing/2014/main" id="{567BD49A-569F-8A4B-89A6-AD6E10C95180}"/>
                </a:ext>
              </a:extLst>
            </p:cNvPr>
            <p:cNvSpPr>
              <a:spLocks/>
            </p:cNvSpPr>
            <p:nvPr/>
          </p:nvSpPr>
          <p:spPr bwMode="auto">
            <a:xfrm>
              <a:off x="2734" y="1739"/>
              <a:ext cx="20" cy="58"/>
            </a:xfrm>
            <a:custGeom>
              <a:avLst/>
              <a:gdLst>
                <a:gd name="T0" fmla="*/ 12 w 20"/>
                <a:gd name="T1" fmla="*/ 8 h 58"/>
                <a:gd name="T2" fmla="*/ 12 w 20"/>
                <a:gd name="T3" fmla="*/ 8 h 58"/>
                <a:gd name="T4" fmla="*/ 2 w 20"/>
                <a:gd name="T5" fmla="*/ 13 h 58"/>
                <a:gd name="T6" fmla="*/ 0 w 20"/>
                <a:gd name="T7" fmla="*/ 8 h 58"/>
                <a:gd name="T8" fmla="*/ 14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2" y="13"/>
                  </a:lnTo>
                  <a:lnTo>
                    <a:pt x="0" y="8"/>
                  </a:lnTo>
                  <a:lnTo>
                    <a:pt x="14"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08">
              <a:extLst>
                <a:ext uri="{FF2B5EF4-FFF2-40B4-BE49-F238E27FC236}">
                  <a16:creationId xmlns:a16="http://schemas.microsoft.com/office/drawing/2014/main" id="{670A1C67-4060-D346-83C1-3280D91BEBCA}"/>
                </a:ext>
              </a:extLst>
            </p:cNvPr>
            <p:cNvSpPr>
              <a:spLocks noEditPoints="1"/>
            </p:cNvSpPr>
            <p:nvPr/>
          </p:nvSpPr>
          <p:spPr bwMode="auto">
            <a:xfrm>
              <a:off x="2773" y="1738"/>
              <a:ext cx="40" cy="61"/>
            </a:xfrm>
            <a:custGeom>
              <a:avLst/>
              <a:gdLst>
                <a:gd name="T0" fmla="*/ 32 w 32"/>
                <a:gd name="T1" fmla="*/ 24 h 49"/>
                <a:gd name="T2" fmla="*/ 16 w 32"/>
                <a:gd name="T3" fmla="*/ 49 h 49"/>
                <a:gd name="T4" fmla="*/ 0 w 32"/>
                <a:gd name="T5" fmla="*/ 25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5"/>
                  </a:cubicBezTo>
                  <a:cubicBezTo>
                    <a:pt x="0" y="9"/>
                    <a:pt x="7" y="0"/>
                    <a:pt x="17" y="0"/>
                  </a:cubicBezTo>
                  <a:cubicBezTo>
                    <a:pt x="27" y="0"/>
                    <a:pt x="32" y="9"/>
                    <a:pt x="32" y="24"/>
                  </a:cubicBezTo>
                  <a:close/>
                  <a:moveTo>
                    <a:pt x="7" y="25"/>
                  </a:moveTo>
                  <a:cubicBezTo>
                    <a:pt x="7" y="37"/>
                    <a:pt x="10"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609">
              <a:extLst>
                <a:ext uri="{FF2B5EF4-FFF2-40B4-BE49-F238E27FC236}">
                  <a16:creationId xmlns:a16="http://schemas.microsoft.com/office/drawing/2014/main" id="{E5382D84-3E21-A746-90D2-9C2D688F368C}"/>
                </a:ext>
              </a:extLst>
            </p:cNvPr>
            <p:cNvSpPr>
              <a:spLocks/>
            </p:cNvSpPr>
            <p:nvPr/>
          </p:nvSpPr>
          <p:spPr bwMode="auto">
            <a:xfrm>
              <a:off x="2825" y="1739"/>
              <a:ext cx="20" cy="58"/>
            </a:xfrm>
            <a:custGeom>
              <a:avLst/>
              <a:gdLst>
                <a:gd name="T0" fmla="*/ 13 w 20"/>
                <a:gd name="T1" fmla="*/ 8 h 58"/>
                <a:gd name="T2" fmla="*/ 13 w 20"/>
                <a:gd name="T3" fmla="*/ 8 h 58"/>
                <a:gd name="T4" fmla="*/ 1 w 20"/>
                <a:gd name="T5" fmla="*/ 13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1" y="13"/>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10">
              <a:extLst>
                <a:ext uri="{FF2B5EF4-FFF2-40B4-BE49-F238E27FC236}">
                  <a16:creationId xmlns:a16="http://schemas.microsoft.com/office/drawing/2014/main" id="{D3D700D3-03BE-D547-ADD4-2E00ED3FBF35}"/>
                </a:ext>
              </a:extLst>
            </p:cNvPr>
            <p:cNvSpPr>
              <a:spLocks/>
            </p:cNvSpPr>
            <p:nvPr/>
          </p:nvSpPr>
          <p:spPr bwMode="auto">
            <a:xfrm>
              <a:off x="2871"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11">
              <a:extLst>
                <a:ext uri="{FF2B5EF4-FFF2-40B4-BE49-F238E27FC236}">
                  <a16:creationId xmlns:a16="http://schemas.microsoft.com/office/drawing/2014/main" id="{B4C9F9C5-FB86-8546-A5C9-05B205B52068}"/>
                </a:ext>
              </a:extLst>
            </p:cNvPr>
            <p:cNvSpPr>
              <a:spLocks/>
            </p:cNvSpPr>
            <p:nvPr/>
          </p:nvSpPr>
          <p:spPr bwMode="auto">
            <a:xfrm>
              <a:off x="2916" y="1739"/>
              <a:ext cx="20" cy="58"/>
            </a:xfrm>
            <a:custGeom>
              <a:avLst/>
              <a:gdLst>
                <a:gd name="T0" fmla="*/ 13 w 20"/>
                <a:gd name="T1" fmla="*/ 8 h 58"/>
                <a:gd name="T2" fmla="*/ 12 w 20"/>
                <a:gd name="T3" fmla="*/ 8 h 58"/>
                <a:gd name="T4" fmla="*/ 2 w 20"/>
                <a:gd name="T5" fmla="*/ 13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2" y="8"/>
                  </a:lnTo>
                  <a:lnTo>
                    <a:pt x="2" y="13"/>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12">
              <a:extLst>
                <a:ext uri="{FF2B5EF4-FFF2-40B4-BE49-F238E27FC236}">
                  <a16:creationId xmlns:a16="http://schemas.microsoft.com/office/drawing/2014/main" id="{94046978-FA11-F845-B3C2-6C336DF077BC}"/>
                </a:ext>
              </a:extLst>
            </p:cNvPr>
            <p:cNvSpPr>
              <a:spLocks noEditPoints="1"/>
            </p:cNvSpPr>
            <p:nvPr/>
          </p:nvSpPr>
          <p:spPr bwMode="auto">
            <a:xfrm>
              <a:off x="1909" y="1845"/>
              <a:ext cx="38" cy="60"/>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40"/>
                    <a:pt x="0" y="24"/>
                  </a:cubicBezTo>
                  <a:cubicBezTo>
                    <a:pt x="0" y="8"/>
                    <a:pt x="6" y="0"/>
                    <a:pt x="16" y="0"/>
                  </a:cubicBezTo>
                  <a:cubicBezTo>
                    <a:pt x="26" y="0"/>
                    <a:pt x="31" y="9"/>
                    <a:pt x="31" y="23"/>
                  </a:cubicBezTo>
                  <a:close/>
                  <a:moveTo>
                    <a:pt x="6" y="24"/>
                  </a:moveTo>
                  <a:cubicBezTo>
                    <a:pt x="6" y="36"/>
                    <a:pt x="10" y="43"/>
                    <a:pt x="15"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613">
              <a:extLst>
                <a:ext uri="{FF2B5EF4-FFF2-40B4-BE49-F238E27FC236}">
                  <a16:creationId xmlns:a16="http://schemas.microsoft.com/office/drawing/2014/main" id="{38684A29-3D58-814C-92A9-3347D3E9163C}"/>
                </a:ext>
              </a:extLst>
            </p:cNvPr>
            <p:cNvSpPr>
              <a:spLocks/>
            </p:cNvSpPr>
            <p:nvPr/>
          </p:nvSpPr>
          <p:spPr bwMode="auto">
            <a:xfrm>
              <a:off x="1960" y="1847"/>
              <a:ext cx="19" cy="56"/>
            </a:xfrm>
            <a:custGeom>
              <a:avLst/>
              <a:gdLst>
                <a:gd name="T0" fmla="*/ 12 w 19"/>
                <a:gd name="T1" fmla="*/ 6 h 56"/>
                <a:gd name="T2" fmla="*/ 12 w 19"/>
                <a:gd name="T3" fmla="*/ 6 h 56"/>
                <a:gd name="T4" fmla="*/ 2 w 19"/>
                <a:gd name="T5" fmla="*/ 12 h 56"/>
                <a:gd name="T6" fmla="*/ 0 w 19"/>
                <a:gd name="T7" fmla="*/ 6 h 56"/>
                <a:gd name="T8" fmla="*/ 13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2" y="12"/>
                  </a:lnTo>
                  <a:lnTo>
                    <a:pt x="0" y="6"/>
                  </a:lnTo>
                  <a:lnTo>
                    <a:pt x="13"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614">
              <a:extLst>
                <a:ext uri="{FF2B5EF4-FFF2-40B4-BE49-F238E27FC236}">
                  <a16:creationId xmlns:a16="http://schemas.microsoft.com/office/drawing/2014/main" id="{0315BF91-82B1-F648-A382-829571F33E50}"/>
                </a:ext>
              </a:extLst>
            </p:cNvPr>
            <p:cNvSpPr>
              <a:spLocks/>
            </p:cNvSpPr>
            <p:nvPr/>
          </p:nvSpPr>
          <p:spPr bwMode="auto">
            <a:xfrm>
              <a:off x="2005" y="1847"/>
              <a:ext cx="20" cy="56"/>
            </a:xfrm>
            <a:custGeom>
              <a:avLst/>
              <a:gdLst>
                <a:gd name="T0" fmla="*/ 13 w 20"/>
                <a:gd name="T1" fmla="*/ 6 h 56"/>
                <a:gd name="T2" fmla="*/ 13 w 20"/>
                <a:gd name="T3" fmla="*/ 6 h 56"/>
                <a:gd name="T4" fmla="*/ 3 w 20"/>
                <a:gd name="T5" fmla="*/ 12 h 56"/>
                <a:gd name="T6" fmla="*/ 0 w 20"/>
                <a:gd name="T7" fmla="*/ 6 h 56"/>
                <a:gd name="T8" fmla="*/ 14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3" y="12"/>
                  </a:lnTo>
                  <a:lnTo>
                    <a:pt x="0" y="6"/>
                  </a:lnTo>
                  <a:lnTo>
                    <a:pt x="14"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615">
              <a:extLst>
                <a:ext uri="{FF2B5EF4-FFF2-40B4-BE49-F238E27FC236}">
                  <a16:creationId xmlns:a16="http://schemas.microsoft.com/office/drawing/2014/main" id="{2FAFD267-286C-FF48-ACBE-71804E5A194E}"/>
                </a:ext>
              </a:extLst>
            </p:cNvPr>
            <p:cNvSpPr>
              <a:spLocks noEditPoints="1"/>
            </p:cNvSpPr>
            <p:nvPr/>
          </p:nvSpPr>
          <p:spPr bwMode="auto">
            <a:xfrm>
              <a:off x="2045" y="1845"/>
              <a:ext cx="39" cy="60"/>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40"/>
                    <a:pt x="0" y="24"/>
                  </a:cubicBezTo>
                  <a:cubicBezTo>
                    <a:pt x="0" y="8"/>
                    <a:pt x="7" y="0"/>
                    <a:pt x="17" y="0"/>
                  </a:cubicBezTo>
                  <a:cubicBezTo>
                    <a:pt x="27" y="0"/>
                    <a:pt x="32" y="9"/>
                    <a:pt x="32" y="23"/>
                  </a:cubicBezTo>
                  <a:close/>
                  <a:moveTo>
                    <a:pt x="7" y="24"/>
                  </a:moveTo>
                  <a:cubicBezTo>
                    <a:pt x="7" y="36"/>
                    <a:pt x="11" y="43"/>
                    <a:pt x="16" y="43"/>
                  </a:cubicBezTo>
                  <a:cubicBezTo>
                    <a:pt x="23"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16">
              <a:extLst>
                <a:ext uri="{FF2B5EF4-FFF2-40B4-BE49-F238E27FC236}">
                  <a16:creationId xmlns:a16="http://schemas.microsoft.com/office/drawing/2014/main" id="{71B9A085-8D0A-434F-AF38-0B5FF6B57415}"/>
                </a:ext>
              </a:extLst>
            </p:cNvPr>
            <p:cNvSpPr>
              <a:spLocks/>
            </p:cNvSpPr>
            <p:nvPr/>
          </p:nvSpPr>
          <p:spPr bwMode="auto">
            <a:xfrm>
              <a:off x="2097" y="1847"/>
              <a:ext cx="19" cy="56"/>
            </a:xfrm>
            <a:custGeom>
              <a:avLst/>
              <a:gdLst>
                <a:gd name="T0" fmla="*/ 12 w 19"/>
                <a:gd name="T1" fmla="*/ 6 h 56"/>
                <a:gd name="T2" fmla="*/ 12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1" y="12"/>
                  </a:lnTo>
                  <a:lnTo>
                    <a:pt x="0" y="6"/>
                  </a:lnTo>
                  <a:lnTo>
                    <a:pt x="12"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17">
              <a:extLst>
                <a:ext uri="{FF2B5EF4-FFF2-40B4-BE49-F238E27FC236}">
                  <a16:creationId xmlns:a16="http://schemas.microsoft.com/office/drawing/2014/main" id="{343022FB-7A7D-8949-9D82-4E75395E249C}"/>
                </a:ext>
              </a:extLst>
            </p:cNvPr>
            <p:cNvSpPr>
              <a:spLocks/>
            </p:cNvSpPr>
            <p:nvPr/>
          </p:nvSpPr>
          <p:spPr bwMode="auto">
            <a:xfrm>
              <a:off x="2142" y="1847"/>
              <a:ext cx="20" cy="56"/>
            </a:xfrm>
            <a:custGeom>
              <a:avLst/>
              <a:gdLst>
                <a:gd name="T0" fmla="*/ 12 w 20"/>
                <a:gd name="T1" fmla="*/ 6 h 56"/>
                <a:gd name="T2" fmla="*/ 12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2"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8">
              <a:extLst>
                <a:ext uri="{FF2B5EF4-FFF2-40B4-BE49-F238E27FC236}">
                  <a16:creationId xmlns:a16="http://schemas.microsoft.com/office/drawing/2014/main" id="{68E08F78-1254-D843-8FF5-FA2A59757A3D}"/>
                </a:ext>
              </a:extLst>
            </p:cNvPr>
            <p:cNvSpPr>
              <a:spLocks/>
            </p:cNvSpPr>
            <p:nvPr/>
          </p:nvSpPr>
          <p:spPr bwMode="auto">
            <a:xfrm>
              <a:off x="2188"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19">
              <a:extLst>
                <a:ext uri="{FF2B5EF4-FFF2-40B4-BE49-F238E27FC236}">
                  <a16:creationId xmlns:a16="http://schemas.microsoft.com/office/drawing/2014/main" id="{E095D55E-F63A-B543-B3D2-B5E9B3259D81}"/>
                </a:ext>
              </a:extLst>
            </p:cNvPr>
            <p:cNvSpPr>
              <a:spLocks noEditPoints="1"/>
            </p:cNvSpPr>
            <p:nvPr/>
          </p:nvSpPr>
          <p:spPr bwMode="auto">
            <a:xfrm>
              <a:off x="2227" y="1845"/>
              <a:ext cx="40" cy="60"/>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40"/>
                    <a:pt x="0" y="24"/>
                  </a:cubicBezTo>
                  <a:cubicBezTo>
                    <a:pt x="0" y="8"/>
                    <a:pt x="7" y="0"/>
                    <a:pt x="16" y="0"/>
                  </a:cubicBezTo>
                  <a:cubicBezTo>
                    <a:pt x="26" y="0"/>
                    <a:pt x="32" y="9"/>
                    <a:pt x="32" y="23"/>
                  </a:cubicBezTo>
                  <a:close/>
                  <a:moveTo>
                    <a:pt x="7" y="24"/>
                  </a:moveTo>
                  <a:cubicBezTo>
                    <a:pt x="7" y="36"/>
                    <a:pt x="10" y="43"/>
                    <a:pt x="16" y="43"/>
                  </a:cubicBezTo>
                  <a:cubicBezTo>
                    <a:pt x="22"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20">
              <a:extLst>
                <a:ext uri="{FF2B5EF4-FFF2-40B4-BE49-F238E27FC236}">
                  <a16:creationId xmlns:a16="http://schemas.microsoft.com/office/drawing/2014/main" id="{DCB3A31E-A717-1C42-9668-42B2D4C71B8B}"/>
                </a:ext>
              </a:extLst>
            </p:cNvPr>
            <p:cNvSpPr>
              <a:spLocks/>
            </p:cNvSpPr>
            <p:nvPr/>
          </p:nvSpPr>
          <p:spPr bwMode="auto">
            <a:xfrm>
              <a:off x="2279"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21">
              <a:extLst>
                <a:ext uri="{FF2B5EF4-FFF2-40B4-BE49-F238E27FC236}">
                  <a16:creationId xmlns:a16="http://schemas.microsoft.com/office/drawing/2014/main" id="{59F7CCBF-4A2B-1E4B-A817-E75337956A24}"/>
                </a:ext>
              </a:extLst>
            </p:cNvPr>
            <p:cNvSpPr>
              <a:spLocks/>
            </p:cNvSpPr>
            <p:nvPr/>
          </p:nvSpPr>
          <p:spPr bwMode="auto">
            <a:xfrm>
              <a:off x="2325" y="1847"/>
              <a:ext cx="19" cy="56"/>
            </a:xfrm>
            <a:custGeom>
              <a:avLst/>
              <a:gdLst>
                <a:gd name="T0" fmla="*/ 11 w 19"/>
                <a:gd name="T1" fmla="*/ 6 h 56"/>
                <a:gd name="T2" fmla="*/ 11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2"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22">
              <a:extLst>
                <a:ext uri="{FF2B5EF4-FFF2-40B4-BE49-F238E27FC236}">
                  <a16:creationId xmlns:a16="http://schemas.microsoft.com/office/drawing/2014/main" id="{B19DF5F4-B5F6-D64D-85C1-12FFF87FD867}"/>
                </a:ext>
              </a:extLst>
            </p:cNvPr>
            <p:cNvSpPr>
              <a:spLocks/>
            </p:cNvSpPr>
            <p:nvPr/>
          </p:nvSpPr>
          <p:spPr bwMode="auto">
            <a:xfrm>
              <a:off x="2370" y="1847"/>
              <a:ext cx="19" cy="56"/>
            </a:xfrm>
            <a:custGeom>
              <a:avLst/>
              <a:gdLst>
                <a:gd name="T0" fmla="*/ 11 w 19"/>
                <a:gd name="T1" fmla="*/ 6 h 56"/>
                <a:gd name="T2" fmla="*/ 11 w 19"/>
                <a:gd name="T3" fmla="*/ 6 h 56"/>
                <a:gd name="T4" fmla="*/ 1 w 19"/>
                <a:gd name="T5" fmla="*/ 12 h 56"/>
                <a:gd name="T6" fmla="*/ 0 w 19"/>
                <a:gd name="T7" fmla="*/ 6 h 56"/>
                <a:gd name="T8" fmla="*/ 13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3"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23">
              <a:extLst>
                <a:ext uri="{FF2B5EF4-FFF2-40B4-BE49-F238E27FC236}">
                  <a16:creationId xmlns:a16="http://schemas.microsoft.com/office/drawing/2014/main" id="{1889646E-7958-F346-9FC0-E304646EE452}"/>
                </a:ext>
              </a:extLst>
            </p:cNvPr>
            <p:cNvSpPr>
              <a:spLocks noEditPoints="1"/>
            </p:cNvSpPr>
            <p:nvPr/>
          </p:nvSpPr>
          <p:spPr bwMode="auto">
            <a:xfrm>
              <a:off x="2410" y="1845"/>
              <a:ext cx="39" cy="60"/>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5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40"/>
                    <a:pt x="0" y="24"/>
                  </a:cubicBezTo>
                  <a:cubicBezTo>
                    <a:pt x="0" y="8"/>
                    <a:pt x="7" y="0"/>
                    <a:pt x="16" y="0"/>
                  </a:cubicBezTo>
                  <a:cubicBezTo>
                    <a:pt x="26" y="0"/>
                    <a:pt x="32" y="9"/>
                    <a:pt x="32" y="23"/>
                  </a:cubicBezTo>
                  <a:close/>
                  <a:moveTo>
                    <a:pt x="6" y="24"/>
                  </a:moveTo>
                  <a:cubicBezTo>
                    <a:pt x="6" y="36"/>
                    <a:pt x="10" y="43"/>
                    <a:pt x="16"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24">
              <a:extLst>
                <a:ext uri="{FF2B5EF4-FFF2-40B4-BE49-F238E27FC236}">
                  <a16:creationId xmlns:a16="http://schemas.microsoft.com/office/drawing/2014/main" id="{768AF9AC-D870-084F-83BF-7FB5F94DE1EC}"/>
                </a:ext>
              </a:extLst>
            </p:cNvPr>
            <p:cNvSpPr>
              <a:spLocks/>
            </p:cNvSpPr>
            <p:nvPr/>
          </p:nvSpPr>
          <p:spPr bwMode="auto">
            <a:xfrm>
              <a:off x="2462" y="1847"/>
              <a:ext cx="18" cy="56"/>
            </a:xfrm>
            <a:custGeom>
              <a:avLst/>
              <a:gdLst>
                <a:gd name="T0" fmla="*/ 11 w 18"/>
                <a:gd name="T1" fmla="*/ 6 h 56"/>
                <a:gd name="T2" fmla="*/ 11 w 18"/>
                <a:gd name="T3" fmla="*/ 6 h 56"/>
                <a:gd name="T4" fmla="*/ 1 w 18"/>
                <a:gd name="T5" fmla="*/ 12 h 56"/>
                <a:gd name="T6" fmla="*/ 0 w 18"/>
                <a:gd name="T7" fmla="*/ 6 h 56"/>
                <a:gd name="T8" fmla="*/ 12 w 18"/>
                <a:gd name="T9" fmla="*/ 0 h 56"/>
                <a:gd name="T10" fmla="*/ 18 w 18"/>
                <a:gd name="T11" fmla="*/ 0 h 56"/>
                <a:gd name="T12" fmla="*/ 18 w 18"/>
                <a:gd name="T13" fmla="*/ 56 h 56"/>
                <a:gd name="T14" fmla="*/ 11 w 18"/>
                <a:gd name="T15" fmla="*/ 56 h 56"/>
                <a:gd name="T16" fmla="*/ 11 w 18"/>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6">
                  <a:moveTo>
                    <a:pt x="11" y="6"/>
                  </a:moveTo>
                  <a:lnTo>
                    <a:pt x="11" y="6"/>
                  </a:lnTo>
                  <a:lnTo>
                    <a:pt x="1" y="12"/>
                  </a:lnTo>
                  <a:lnTo>
                    <a:pt x="0" y="6"/>
                  </a:lnTo>
                  <a:lnTo>
                    <a:pt x="12" y="0"/>
                  </a:lnTo>
                  <a:lnTo>
                    <a:pt x="18" y="0"/>
                  </a:lnTo>
                  <a:lnTo>
                    <a:pt x="18"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25">
              <a:extLst>
                <a:ext uri="{FF2B5EF4-FFF2-40B4-BE49-F238E27FC236}">
                  <a16:creationId xmlns:a16="http://schemas.microsoft.com/office/drawing/2014/main" id="{197EE4F7-E09E-904C-9CE0-FA475A3AA563}"/>
                </a:ext>
              </a:extLst>
            </p:cNvPr>
            <p:cNvSpPr>
              <a:spLocks/>
            </p:cNvSpPr>
            <p:nvPr/>
          </p:nvSpPr>
          <p:spPr bwMode="auto">
            <a:xfrm>
              <a:off x="2507" y="1847"/>
              <a:ext cx="19" cy="56"/>
            </a:xfrm>
            <a:custGeom>
              <a:avLst/>
              <a:gdLst>
                <a:gd name="T0" fmla="*/ 11 w 19"/>
                <a:gd name="T1" fmla="*/ 6 h 56"/>
                <a:gd name="T2" fmla="*/ 11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2"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626">
              <a:extLst>
                <a:ext uri="{FF2B5EF4-FFF2-40B4-BE49-F238E27FC236}">
                  <a16:creationId xmlns:a16="http://schemas.microsoft.com/office/drawing/2014/main" id="{2EA4F9B5-C0F6-1A4C-9885-BB07250752B1}"/>
                </a:ext>
              </a:extLst>
            </p:cNvPr>
            <p:cNvSpPr>
              <a:spLocks/>
            </p:cNvSpPr>
            <p:nvPr/>
          </p:nvSpPr>
          <p:spPr bwMode="auto">
            <a:xfrm>
              <a:off x="2553" y="1847"/>
              <a:ext cx="18" cy="56"/>
            </a:xfrm>
            <a:custGeom>
              <a:avLst/>
              <a:gdLst>
                <a:gd name="T0" fmla="*/ 11 w 18"/>
                <a:gd name="T1" fmla="*/ 6 h 56"/>
                <a:gd name="T2" fmla="*/ 11 w 18"/>
                <a:gd name="T3" fmla="*/ 6 h 56"/>
                <a:gd name="T4" fmla="*/ 1 w 18"/>
                <a:gd name="T5" fmla="*/ 12 h 56"/>
                <a:gd name="T6" fmla="*/ 0 w 18"/>
                <a:gd name="T7" fmla="*/ 6 h 56"/>
                <a:gd name="T8" fmla="*/ 12 w 18"/>
                <a:gd name="T9" fmla="*/ 0 h 56"/>
                <a:gd name="T10" fmla="*/ 18 w 18"/>
                <a:gd name="T11" fmla="*/ 0 h 56"/>
                <a:gd name="T12" fmla="*/ 18 w 18"/>
                <a:gd name="T13" fmla="*/ 56 h 56"/>
                <a:gd name="T14" fmla="*/ 11 w 18"/>
                <a:gd name="T15" fmla="*/ 56 h 56"/>
                <a:gd name="T16" fmla="*/ 11 w 18"/>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6">
                  <a:moveTo>
                    <a:pt x="11" y="6"/>
                  </a:moveTo>
                  <a:lnTo>
                    <a:pt x="11" y="6"/>
                  </a:lnTo>
                  <a:lnTo>
                    <a:pt x="1" y="12"/>
                  </a:lnTo>
                  <a:lnTo>
                    <a:pt x="0" y="6"/>
                  </a:lnTo>
                  <a:lnTo>
                    <a:pt x="12" y="0"/>
                  </a:lnTo>
                  <a:lnTo>
                    <a:pt x="18" y="0"/>
                  </a:lnTo>
                  <a:lnTo>
                    <a:pt x="18"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627">
              <a:extLst>
                <a:ext uri="{FF2B5EF4-FFF2-40B4-BE49-F238E27FC236}">
                  <a16:creationId xmlns:a16="http://schemas.microsoft.com/office/drawing/2014/main" id="{024D45C8-7596-974A-8C99-B104D019B7A6}"/>
                </a:ext>
              </a:extLst>
            </p:cNvPr>
            <p:cNvSpPr>
              <a:spLocks noEditPoints="1"/>
            </p:cNvSpPr>
            <p:nvPr/>
          </p:nvSpPr>
          <p:spPr bwMode="auto">
            <a:xfrm>
              <a:off x="2592" y="1845"/>
              <a:ext cx="38" cy="60"/>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40"/>
                    <a:pt x="0" y="24"/>
                  </a:cubicBezTo>
                  <a:cubicBezTo>
                    <a:pt x="0" y="8"/>
                    <a:pt x="6" y="0"/>
                    <a:pt x="16" y="0"/>
                  </a:cubicBezTo>
                  <a:cubicBezTo>
                    <a:pt x="26" y="0"/>
                    <a:pt x="31" y="9"/>
                    <a:pt x="31" y="23"/>
                  </a:cubicBezTo>
                  <a:close/>
                  <a:moveTo>
                    <a:pt x="6" y="24"/>
                  </a:moveTo>
                  <a:cubicBezTo>
                    <a:pt x="6" y="36"/>
                    <a:pt x="10" y="43"/>
                    <a:pt x="15"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28">
              <a:extLst>
                <a:ext uri="{FF2B5EF4-FFF2-40B4-BE49-F238E27FC236}">
                  <a16:creationId xmlns:a16="http://schemas.microsoft.com/office/drawing/2014/main" id="{137021CB-0E33-F74E-A21F-D55FEF953B1E}"/>
                </a:ext>
              </a:extLst>
            </p:cNvPr>
            <p:cNvSpPr>
              <a:spLocks/>
            </p:cNvSpPr>
            <p:nvPr/>
          </p:nvSpPr>
          <p:spPr bwMode="auto">
            <a:xfrm>
              <a:off x="2643" y="1847"/>
              <a:ext cx="19" cy="56"/>
            </a:xfrm>
            <a:custGeom>
              <a:avLst/>
              <a:gdLst>
                <a:gd name="T0" fmla="*/ 12 w 19"/>
                <a:gd name="T1" fmla="*/ 6 h 56"/>
                <a:gd name="T2" fmla="*/ 12 w 19"/>
                <a:gd name="T3" fmla="*/ 6 h 56"/>
                <a:gd name="T4" fmla="*/ 2 w 19"/>
                <a:gd name="T5" fmla="*/ 12 h 56"/>
                <a:gd name="T6" fmla="*/ 0 w 19"/>
                <a:gd name="T7" fmla="*/ 6 h 56"/>
                <a:gd name="T8" fmla="*/ 13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2" y="12"/>
                  </a:lnTo>
                  <a:lnTo>
                    <a:pt x="0" y="6"/>
                  </a:lnTo>
                  <a:lnTo>
                    <a:pt x="13"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29">
              <a:extLst>
                <a:ext uri="{FF2B5EF4-FFF2-40B4-BE49-F238E27FC236}">
                  <a16:creationId xmlns:a16="http://schemas.microsoft.com/office/drawing/2014/main" id="{659E29B8-82A6-A84A-9F25-E9256D84F8E2}"/>
                </a:ext>
              </a:extLst>
            </p:cNvPr>
            <p:cNvSpPr>
              <a:spLocks/>
            </p:cNvSpPr>
            <p:nvPr/>
          </p:nvSpPr>
          <p:spPr bwMode="auto">
            <a:xfrm>
              <a:off x="2688" y="1847"/>
              <a:ext cx="20" cy="56"/>
            </a:xfrm>
            <a:custGeom>
              <a:avLst/>
              <a:gdLst>
                <a:gd name="T0" fmla="*/ 13 w 20"/>
                <a:gd name="T1" fmla="*/ 6 h 56"/>
                <a:gd name="T2" fmla="*/ 13 w 20"/>
                <a:gd name="T3" fmla="*/ 6 h 56"/>
                <a:gd name="T4" fmla="*/ 3 w 20"/>
                <a:gd name="T5" fmla="*/ 12 h 56"/>
                <a:gd name="T6" fmla="*/ 0 w 20"/>
                <a:gd name="T7" fmla="*/ 6 h 56"/>
                <a:gd name="T8" fmla="*/ 14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3" y="12"/>
                  </a:lnTo>
                  <a:lnTo>
                    <a:pt x="0" y="6"/>
                  </a:lnTo>
                  <a:lnTo>
                    <a:pt x="14"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30">
              <a:extLst>
                <a:ext uri="{FF2B5EF4-FFF2-40B4-BE49-F238E27FC236}">
                  <a16:creationId xmlns:a16="http://schemas.microsoft.com/office/drawing/2014/main" id="{2C7FCC11-7F76-1948-ACAD-40EF57F7CC38}"/>
                </a:ext>
              </a:extLst>
            </p:cNvPr>
            <p:cNvSpPr>
              <a:spLocks/>
            </p:cNvSpPr>
            <p:nvPr/>
          </p:nvSpPr>
          <p:spPr bwMode="auto">
            <a:xfrm>
              <a:off x="2734" y="1847"/>
              <a:ext cx="20" cy="56"/>
            </a:xfrm>
            <a:custGeom>
              <a:avLst/>
              <a:gdLst>
                <a:gd name="T0" fmla="*/ 12 w 20"/>
                <a:gd name="T1" fmla="*/ 6 h 56"/>
                <a:gd name="T2" fmla="*/ 12 w 20"/>
                <a:gd name="T3" fmla="*/ 6 h 56"/>
                <a:gd name="T4" fmla="*/ 2 w 20"/>
                <a:gd name="T5" fmla="*/ 12 h 56"/>
                <a:gd name="T6" fmla="*/ 0 w 20"/>
                <a:gd name="T7" fmla="*/ 6 h 56"/>
                <a:gd name="T8" fmla="*/ 14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2" y="6"/>
                  </a:lnTo>
                  <a:lnTo>
                    <a:pt x="2" y="12"/>
                  </a:lnTo>
                  <a:lnTo>
                    <a:pt x="0" y="6"/>
                  </a:lnTo>
                  <a:lnTo>
                    <a:pt x="14"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31">
              <a:extLst>
                <a:ext uri="{FF2B5EF4-FFF2-40B4-BE49-F238E27FC236}">
                  <a16:creationId xmlns:a16="http://schemas.microsoft.com/office/drawing/2014/main" id="{19D4A946-CD22-6747-BEB9-1BF665FFA891}"/>
                </a:ext>
              </a:extLst>
            </p:cNvPr>
            <p:cNvSpPr>
              <a:spLocks noEditPoints="1"/>
            </p:cNvSpPr>
            <p:nvPr/>
          </p:nvSpPr>
          <p:spPr bwMode="auto">
            <a:xfrm>
              <a:off x="2773" y="1845"/>
              <a:ext cx="40" cy="60"/>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40"/>
                    <a:pt x="0" y="24"/>
                  </a:cubicBezTo>
                  <a:cubicBezTo>
                    <a:pt x="0" y="8"/>
                    <a:pt x="7" y="0"/>
                    <a:pt x="17" y="0"/>
                  </a:cubicBezTo>
                  <a:cubicBezTo>
                    <a:pt x="27" y="0"/>
                    <a:pt x="32" y="9"/>
                    <a:pt x="32" y="23"/>
                  </a:cubicBezTo>
                  <a:close/>
                  <a:moveTo>
                    <a:pt x="7" y="24"/>
                  </a:moveTo>
                  <a:cubicBezTo>
                    <a:pt x="7" y="36"/>
                    <a:pt x="10" y="43"/>
                    <a:pt x="16" y="43"/>
                  </a:cubicBezTo>
                  <a:cubicBezTo>
                    <a:pt x="23"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32">
              <a:extLst>
                <a:ext uri="{FF2B5EF4-FFF2-40B4-BE49-F238E27FC236}">
                  <a16:creationId xmlns:a16="http://schemas.microsoft.com/office/drawing/2014/main" id="{2AAC9AFE-26EC-624F-BD9A-1DB4377BAC75}"/>
                </a:ext>
              </a:extLst>
            </p:cNvPr>
            <p:cNvSpPr>
              <a:spLocks/>
            </p:cNvSpPr>
            <p:nvPr/>
          </p:nvSpPr>
          <p:spPr bwMode="auto">
            <a:xfrm>
              <a:off x="2825" y="1847"/>
              <a:ext cx="20" cy="56"/>
            </a:xfrm>
            <a:custGeom>
              <a:avLst/>
              <a:gdLst>
                <a:gd name="T0" fmla="*/ 13 w 20"/>
                <a:gd name="T1" fmla="*/ 6 h 56"/>
                <a:gd name="T2" fmla="*/ 13 w 20"/>
                <a:gd name="T3" fmla="*/ 6 h 56"/>
                <a:gd name="T4" fmla="*/ 1 w 20"/>
                <a:gd name="T5" fmla="*/ 12 h 56"/>
                <a:gd name="T6" fmla="*/ 0 w 20"/>
                <a:gd name="T7" fmla="*/ 6 h 56"/>
                <a:gd name="T8" fmla="*/ 13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1" y="12"/>
                  </a:lnTo>
                  <a:lnTo>
                    <a:pt x="0" y="6"/>
                  </a:lnTo>
                  <a:lnTo>
                    <a:pt x="13"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33">
              <a:extLst>
                <a:ext uri="{FF2B5EF4-FFF2-40B4-BE49-F238E27FC236}">
                  <a16:creationId xmlns:a16="http://schemas.microsoft.com/office/drawing/2014/main" id="{7834AF7B-DF3A-B14B-864E-13C57A7A4DF7}"/>
                </a:ext>
              </a:extLst>
            </p:cNvPr>
            <p:cNvSpPr>
              <a:spLocks/>
            </p:cNvSpPr>
            <p:nvPr/>
          </p:nvSpPr>
          <p:spPr bwMode="auto">
            <a:xfrm>
              <a:off x="2871"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34">
              <a:extLst>
                <a:ext uri="{FF2B5EF4-FFF2-40B4-BE49-F238E27FC236}">
                  <a16:creationId xmlns:a16="http://schemas.microsoft.com/office/drawing/2014/main" id="{0FECBFB8-5D79-9941-B350-454B24C5B42B}"/>
                </a:ext>
              </a:extLst>
            </p:cNvPr>
            <p:cNvSpPr>
              <a:spLocks/>
            </p:cNvSpPr>
            <p:nvPr/>
          </p:nvSpPr>
          <p:spPr bwMode="auto">
            <a:xfrm>
              <a:off x="2916" y="1847"/>
              <a:ext cx="20" cy="56"/>
            </a:xfrm>
            <a:custGeom>
              <a:avLst/>
              <a:gdLst>
                <a:gd name="T0" fmla="*/ 13 w 20"/>
                <a:gd name="T1" fmla="*/ 6 h 56"/>
                <a:gd name="T2" fmla="*/ 12 w 20"/>
                <a:gd name="T3" fmla="*/ 6 h 56"/>
                <a:gd name="T4" fmla="*/ 2 w 20"/>
                <a:gd name="T5" fmla="*/ 12 h 56"/>
                <a:gd name="T6" fmla="*/ 0 w 20"/>
                <a:gd name="T7" fmla="*/ 6 h 56"/>
                <a:gd name="T8" fmla="*/ 13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2" y="6"/>
                  </a:lnTo>
                  <a:lnTo>
                    <a:pt x="2" y="12"/>
                  </a:lnTo>
                  <a:lnTo>
                    <a:pt x="0" y="6"/>
                  </a:lnTo>
                  <a:lnTo>
                    <a:pt x="13"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35">
              <a:extLst>
                <a:ext uri="{FF2B5EF4-FFF2-40B4-BE49-F238E27FC236}">
                  <a16:creationId xmlns:a16="http://schemas.microsoft.com/office/drawing/2014/main" id="{E0106755-CE54-234E-8BD9-CE1327CC234F}"/>
                </a:ext>
              </a:extLst>
            </p:cNvPr>
            <p:cNvSpPr>
              <a:spLocks noEditPoints="1"/>
            </p:cNvSpPr>
            <p:nvPr/>
          </p:nvSpPr>
          <p:spPr bwMode="auto">
            <a:xfrm>
              <a:off x="1909" y="1951"/>
              <a:ext cx="38" cy="61"/>
            </a:xfrm>
            <a:custGeom>
              <a:avLst/>
              <a:gdLst>
                <a:gd name="T0" fmla="*/ 31 w 31"/>
                <a:gd name="T1" fmla="*/ 24 h 49"/>
                <a:gd name="T2" fmla="*/ 15 w 31"/>
                <a:gd name="T3" fmla="*/ 49 h 49"/>
                <a:gd name="T4" fmla="*/ 0 w 31"/>
                <a:gd name="T5" fmla="*/ 24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4"/>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36">
              <a:extLst>
                <a:ext uri="{FF2B5EF4-FFF2-40B4-BE49-F238E27FC236}">
                  <a16:creationId xmlns:a16="http://schemas.microsoft.com/office/drawing/2014/main" id="{205A0798-71A6-384C-94DC-E07AFAC0683B}"/>
                </a:ext>
              </a:extLst>
            </p:cNvPr>
            <p:cNvSpPr>
              <a:spLocks/>
            </p:cNvSpPr>
            <p:nvPr/>
          </p:nvSpPr>
          <p:spPr bwMode="auto">
            <a:xfrm>
              <a:off x="1960" y="1953"/>
              <a:ext cx="19" cy="58"/>
            </a:xfrm>
            <a:custGeom>
              <a:avLst/>
              <a:gdLst>
                <a:gd name="T0" fmla="*/ 12 w 19"/>
                <a:gd name="T1" fmla="*/ 7 h 58"/>
                <a:gd name="T2" fmla="*/ 12 w 19"/>
                <a:gd name="T3" fmla="*/ 7 h 58"/>
                <a:gd name="T4" fmla="*/ 2 w 19"/>
                <a:gd name="T5" fmla="*/ 12 h 58"/>
                <a:gd name="T6" fmla="*/ 0 w 19"/>
                <a:gd name="T7" fmla="*/ 6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2"/>
                  </a:lnTo>
                  <a:lnTo>
                    <a:pt x="0" y="6"/>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37">
              <a:extLst>
                <a:ext uri="{FF2B5EF4-FFF2-40B4-BE49-F238E27FC236}">
                  <a16:creationId xmlns:a16="http://schemas.microsoft.com/office/drawing/2014/main" id="{540DB0FD-FFA2-8344-9C4A-8B4D0E64BD52}"/>
                </a:ext>
              </a:extLst>
            </p:cNvPr>
            <p:cNvSpPr>
              <a:spLocks/>
            </p:cNvSpPr>
            <p:nvPr/>
          </p:nvSpPr>
          <p:spPr bwMode="auto">
            <a:xfrm>
              <a:off x="2005" y="1953"/>
              <a:ext cx="20" cy="58"/>
            </a:xfrm>
            <a:custGeom>
              <a:avLst/>
              <a:gdLst>
                <a:gd name="T0" fmla="*/ 13 w 20"/>
                <a:gd name="T1" fmla="*/ 7 h 58"/>
                <a:gd name="T2" fmla="*/ 13 w 20"/>
                <a:gd name="T3" fmla="*/ 7 h 58"/>
                <a:gd name="T4" fmla="*/ 3 w 20"/>
                <a:gd name="T5" fmla="*/ 12 h 58"/>
                <a:gd name="T6" fmla="*/ 0 w 20"/>
                <a:gd name="T7" fmla="*/ 6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2"/>
                  </a:lnTo>
                  <a:lnTo>
                    <a:pt x="0" y="6"/>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638">
              <a:extLst>
                <a:ext uri="{FF2B5EF4-FFF2-40B4-BE49-F238E27FC236}">
                  <a16:creationId xmlns:a16="http://schemas.microsoft.com/office/drawing/2014/main" id="{2F31125A-329B-5745-AC96-C6ABA034BD72}"/>
                </a:ext>
              </a:extLst>
            </p:cNvPr>
            <p:cNvSpPr>
              <a:spLocks noEditPoints="1"/>
            </p:cNvSpPr>
            <p:nvPr/>
          </p:nvSpPr>
          <p:spPr bwMode="auto">
            <a:xfrm>
              <a:off x="2045" y="1951"/>
              <a:ext cx="39" cy="61"/>
            </a:xfrm>
            <a:custGeom>
              <a:avLst/>
              <a:gdLst>
                <a:gd name="T0" fmla="*/ 32 w 32"/>
                <a:gd name="T1" fmla="*/ 24 h 49"/>
                <a:gd name="T2" fmla="*/ 16 w 32"/>
                <a:gd name="T3" fmla="*/ 49 h 49"/>
                <a:gd name="T4" fmla="*/ 0 w 32"/>
                <a:gd name="T5" fmla="*/ 24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4"/>
                  </a:cubicBezTo>
                  <a:cubicBezTo>
                    <a:pt x="0" y="9"/>
                    <a:pt x="7" y="0"/>
                    <a:pt x="17" y="0"/>
                  </a:cubicBezTo>
                  <a:cubicBezTo>
                    <a:pt x="27" y="0"/>
                    <a:pt x="32" y="9"/>
                    <a:pt x="32" y="24"/>
                  </a:cubicBezTo>
                  <a:close/>
                  <a:moveTo>
                    <a:pt x="7" y="25"/>
                  </a:moveTo>
                  <a:cubicBezTo>
                    <a:pt x="7" y="37"/>
                    <a:pt x="11"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639">
              <a:extLst>
                <a:ext uri="{FF2B5EF4-FFF2-40B4-BE49-F238E27FC236}">
                  <a16:creationId xmlns:a16="http://schemas.microsoft.com/office/drawing/2014/main" id="{6626887C-1546-814B-8D32-3F6F07777C58}"/>
                </a:ext>
              </a:extLst>
            </p:cNvPr>
            <p:cNvSpPr>
              <a:spLocks/>
            </p:cNvSpPr>
            <p:nvPr/>
          </p:nvSpPr>
          <p:spPr bwMode="auto">
            <a:xfrm>
              <a:off x="2097" y="1953"/>
              <a:ext cx="19" cy="58"/>
            </a:xfrm>
            <a:custGeom>
              <a:avLst/>
              <a:gdLst>
                <a:gd name="T0" fmla="*/ 12 w 19"/>
                <a:gd name="T1" fmla="*/ 7 h 58"/>
                <a:gd name="T2" fmla="*/ 12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1" y="12"/>
                  </a:lnTo>
                  <a:lnTo>
                    <a:pt x="0" y="6"/>
                  </a:lnTo>
                  <a:lnTo>
                    <a:pt x="12"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640">
              <a:extLst>
                <a:ext uri="{FF2B5EF4-FFF2-40B4-BE49-F238E27FC236}">
                  <a16:creationId xmlns:a16="http://schemas.microsoft.com/office/drawing/2014/main" id="{5E195447-D16E-194A-A706-4B6624BDC0B6}"/>
                </a:ext>
              </a:extLst>
            </p:cNvPr>
            <p:cNvSpPr>
              <a:spLocks/>
            </p:cNvSpPr>
            <p:nvPr/>
          </p:nvSpPr>
          <p:spPr bwMode="auto">
            <a:xfrm>
              <a:off x="2142" y="1953"/>
              <a:ext cx="20" cy="58"/>
            </a:xfrm>
            <a:custGeom>
              <a:avLst/>
              <a:gdLst>
                <a:gd name="T0" fmla="*/ 12 w 20"/>
                <a:gd name="T1" fmla="*/ 7 h 58"/>
                <a:gd name="T2" fmla="*/ 12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641">
              <a:extLst>
                <a:ext uri="{FF2B5EF4-FFF2-40B4-BE49-F238E27FC236}">
                  <a16:creationId xmlns:a16="http://schemas.microsoft.com/office/drawing/2014/main" id="{C1382973-84CE-A943-98F3-74732AA8BB9A}"/>
                </a:ext>
              </a:extLst>
            </p:cNvPr>
            <p:cNvSpPr>
              <a:spLocks/>
            </p:cNvSpPr>
            <p:nvPr/>
          </p:nvSpPr>
          <p:spPr bwMode="auto">
            <a:xfrm>
              <a:off x="2188"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642">
              <a:extLst>
                <a:ext uri="{FF2B5EF4-FFF2-40B4-BE49-F238E27FC236}">
                  <a16:creationId xmlns:a16="http://schemas.microsoft.com/office/drawing/2014/main" id="{5FF995B3-2B54-E345-BEA5-3F69903782EF}"/>
                </a:ext>
              </a:extLst>
            </p:cNvPr>
            <p:cNvSpPr>
              <a:spLocks noEditPoints="1"/>
            </p:cNvSpPr>
            <p:nvPr/>
          </p:nvSpPr>
          <p:spPr bwMode="auto">
            <a:xfrm>
              <a:off x="2227" y="1951"/>
              <a:ext cx="40" cy="61"/>
            </a:xfrm>
            <a:custGeom>
              <a:avLst/>
              <a:gdLst>
                <a:gd name="T0" fmla="*/ 32 w 32"/>
                <a:gd name="T1" fmla="*/ 24 h 49"/>
                <a:gd name="T2" fmla="*/ 16 w 32"/>
                <a:gd name="T3" fmla="*/ 49 h 49"/>
                <a:gd name="T4" fmla="*/ 0 w 32"/>
                <a:gd name="T5" fmla="*/ 24 h 49"/>
                <a:gd name="T6" fmla="*/ 16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0" y="40"/>
                    <a:pt x="0" y="24"/>
                  </a:cubicBezTo>
                  <a:cubicBezTo>
                    <a:pt x="0" y="9"/>
                    <a:pt x="7" y="0"/>
                    <a:pt x="16" y="0"/>
                  </a:cubicBezTo>
                  <a:cubicBezTo>
                    <a:pt x="26" y="0"/>
                    <a:pt x="32" y="9"/>
                    <a:pt x="32" y="24"/>
                  </a:cubicBezTo>
                  <a:close/>
                  <a:moveTo>
                    <a:pt x="7" y="25"/>
                  </a:moveTo>
                  <a:cubicBezTo>
                    <a:pt x="7" y="37"/>
                    <a:pt x="10" y="44"/>
                    <a:pt x="16" y="44"/>
                  </a:cubicBezTo>
                  <a:cubicBezTo>
                    <a:pt x="22"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643">
              <a:extLst>
                <a:ext uri="{FF2B5EF4-FFF2-40B4-BE49-F238E27FC236}">
                  <a16:creationId xmlns:a16="http://schemas.microsoft.com/office/drawing/2014/main" id="{6DDBA1AE-FA07-2C48-BCCB-BD35DFB215AE}"/>
                </a:ext>
              </a:extLst>
            </p:cNvPr>
            <p:cNvSpPr>
              <a:spLocks/>
            </p:cNvSpPr>
            <p:nvPr/>
          </p:nvSpPr>
          <p:spPr bwMode="auto">
            <a:xfrm>
              <a:off x="2279"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644">
              <a:extLst>
                <a:ext uri="{FF2B5EF4-FFF2-40B4-BE49-F238E27FC236}">
                  <a16:creationId xmlns:a16="http://schemas.microsoft.com/office/drawing/2014/main" id="{E63CC2DD-8273-CB43-BC09-1D00A0CC8C66}"/>
                </a:ext>
              </a:extLst>
            </p:cNvPr>
            <p:cNvSpPr>
              <a:spLocks/>
            </p:cNvSpPr>
            <p:nvPr/>
          </p:nvSpPr>
          <p:spPr bwMode="auto">
            <a:xfrm>
              <a:off x="2325" y="1953"/>
              <a:ext cx="19" cy="58"/>
            </a:xfrm>
            <a:custGeom>
              <a:avLst/>
              <a:gdLst>
                <a:gd name="T0" fmla="*/ 11 w 19"/>
                <a:gd name="T1" fmla="*/ 7 h 58"/>
                <a:gd name="T2" fmla="*/ 11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645">
              <a:extLst>
                <a:ext uri="{FF2B5EF4-FFF2-40B4-BE49-F238E27FC236}">
                  <a16:creationId xmlns:a16="http://schemas.microsoft.com/office/drawing/2014/main" id="{8EE9CC9F-DFD0-7840-982D-83040464AE01}"/>
                </a:ext>
              </a:extLst>
            </p:cNvPr>
            <p:cNvSpPr>
              <a:spLocks/>
            </p:cNvSpPr>
            <p:nvPr/>
          </p:nvSpPr>
          <p:spPr bwMode="auto">
            <a:xfrm>
              <a:off x="2370" y="1953"/>
              <a:ext cx="19" cy="58"/>
            </a:xfrm>
            <a:custGeom>
              <a:avLst/>
              <a:gdLst>
                <a:gd name="T0" fmla="*/ 11 w 19"/>
                <a:gd name="T1" fmla="*/ 7 h 58"/>
                <a:gd name="T2" fmla="*/ 11 w 19"/>
                <a:gd name="T3" fmla="*/ 7 h 58"/>
                <a:gd name="T4" fmla="*/ 1 w 19"/>
                <a:gd name="T5" fmla="*/ 12 h 58"/>
                <a:gd name="T6" fmla="*/ 0 w 19"/>
                <a:gd name="T7" fmla="*/ 6 h 58"/>
                <a:gd name="T8" fmla="*/ 13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3"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646">
              <a:extLst>
                <a:ext uri="{FF2B5EF4-FFF2-40B4-BE49-F238E27FC236}">
                  <a16:creationId xmlns:a16="http://schemas.microsoft.com/office/drawing/2014/main" id="{1DDCB88E-A5F8-174D-8BD6-CC8F50806534}"/>
                </a:ext>
              </a:extLst>
            </p:cNvPr>
            <p:cNvSpPr>
              <a:spLocks noEditPoints="1"/>
            </p:cNvSpPr>
            <p:nvPr/>
          </p:nvSpPr>
          <p:spPr bwMode="auto">
            <a:xfrm>
              <a:off x="2410" y="1951"/>
              <a:ext cx="39" cy="61"/>
            </a:xfrm>
            <a:custGeom>
              <a:avLst/>
              <a:gdLst>
                <a:gd name="T0" fmla="*/ 32 w 32"/>
                <a:gd name="T1" fmla="*/ 24 h 49"/>
                <a:gd name="T2" fmla="*/ 15 w 32"/>
                <a:gd name="T3" fmla="*/ 49 h 49"/>
                <a:gd name="T4" fmla="*/ 0 w 32"/>
                <a:gd name="T5" fmla="*/ 24 h 49"/>
                <a:gd name="T6" fmla="*/ 16 w 32"/>
                <a:gd name="T7" fmla="*/ 0 h 49"/>
                <a:gd name="T8" fmla="*/ 32 w 32"/>
                <a:gd name="T9" fmla="*/ 24 h 49"/>
                <a:gd name="T10" fmla="*/ 6 w 32"/>
                <a:gd name="T11" fmla="*/ 25 h 49"/>
                <a:gd name="T12" fmla="*/ 16 w 32"/>
                <a:gd name="T13" fmla="*/ 44 h 49"/>
                <a:gd name="T14" fmla="*/ 25 w 32"/>
                <a:gd name="T15" fmla="*/ 24 h 49"/>
                <a:gd name="T16" fmla="*/ 16 w 32"/>
                <a:gd name="T17" fmla="*/ 5 h 49"/>
                <a:gd name="T18" fmla="*/ 6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5" y="49"/>
                  </a:cubicBezTo>
                  <a:cubicBezTo>
                    <a:pt x="6" y="49"/>
                    <a:pt x="0" y="40"/>
                    <a:pt x="0" y="24"/>
                  </a:cubicBezTo>
                  <a:cubicBezTo>
                    <a:pt x="0" y="9"/>
                    <a:pt x="7" y="0"/>
                    <a:pt x="16" y="0"/>
                  </a:cubicBezTo>
                  <a:cubicBezTo>
                    <a:pt x="26" y="0"/>
                    <a:pt x="32" y="9"/>
                    <a:pt x="32" y="24"/>
                  </a:cubicBezTo>
                  <a:close/>
                  <a:moveTo>
                    <a:pt x="6" y="25"/>
                  </a:moveTo>
                  <a:cubicBezTo>
                    <a:pt x="6" y="37"/>
                    <a:pt x="10" y="44"/>
                    <a:pt x="16"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647">
              <a:extLst>
                <a:ext uri="{FF2B5EF4-FFF2-40B4-BE49-F238E27FC236}">
                  <a16:creationId xmlns:a16="http://schemas.microsoft.com/office/drawing/2014/main" id="{98A076FE-3A5C-B747-A1D7-503FE65B27EA}"/>
                </a:ext>
              </a:extLst>
            </p:cNvPr>
            <p:cNvSpPr>
              <a:spLocks/>
            </p:cNvSpPr>
            <p:nvPr/>
          </p:nvSpPr>
          <p:spPr bwMode="auto">
            <a:xfrm>
              <a:off x="2462" y="1953"/>
              <a:ext cx="18" cy="58"/>
            </a:xfrm>
            <a:custGeom>
              <a:avLst/>
              <a:gdLst>
                <a:gd name="T0" fmla="*/ 11 w 18"/>
                <a:gd name="T1" fmla="*/ 7 h 58"/>
                <a:gd name="T2" fmla="*/ 11 w 18"/>
                <a:gd name="T3" fmla="*/ 7 h 58"/>
                <a:gd name="T4" fmla="*/ 1 w 18"/>
                <a:gd name="T5" fmla="*/ 12 h 58"/>
                <a:gd name="T6" fmla="*/ 0 w 18"/>
                <a:gd name="T7" fmla="*/ 6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2"/>
                  </a:lnTo>
                  <a:lnTo>
                    <a:pt x="0" y="6"/>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648">
              <a:extLst>
                <a:ext uri="{FF2B5EF4-FFF2-40B4-BE49-F238E27FC236}">
                  <a16:creationId xmlns:a16="http://schemas.microsoft.com/office/drawing/2014/main" id="{C4FB50D7-C727-484A-A98B-8EDD416C4ECD}"/>
                </a:ext>
              </a:extLst>
            </p:cNvPr>
            <p:cNvSpPr>
              <a:spLocks/>
            </p:cNvSpPr>
            <p:nvPr/>
          </p:nvSpPr>
          <p:spPr bwMode="auto">
            <a:xfrm>
              <a:off x="2507" y="1953"/>
              <a:ext cx="19" cy="58"/>
            </a:xfrm>
            <a:custGeom>
              <a:avLst/>
              <a:gdLst>
                <a:gd name="T0" fmla="*/ 11 w 19"/>
                <a:gd name="T1" fmla="*/ 7 h 58"/>
                <a:gd name="T2" fmla="*/ 11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649">
              <a:extLst>
                <a:ext uri="{FF2B5EF4-FFF2-40B4-BE49-F238E27FC236}">
                  <a16:creationId xmlns:a16="http://schemas.microsoft.com/office/drawing/2014/main" id="{C98FB37E-9248-A54E-B650-437572172FD1}"/>
                </a:ext>
              </a:extLst>
            </p:cNvPr>
            <p:cNvSpPr>
              <a:spLocks/>
            </p:cNvSpPr>
            <p:nvPr/>
          </p:nvSpPr>
          <p:spPr bwMode="auto">
            <a:xfrm>
              <a:off x="2553" y="1953"/>
              <a:ext cx="18" cy="58"/>
            </a:xfrm>
            <a:custGeom>
              <a:avLst/>
              <a:gdLst>
                <a:gd name="T0" fmla="*/ 11 w 18"/>
                <a:gd name="T1" fmla="*/ 7 h 58"/>
                <a:gd name="T2" fmla="*/ 11 w 18"/>
                <a:gd name="T3" fmla="*/ 7 h 58"/>
                <a:gd name="T4" fmla="*/ 1 w 18"/>
                <a:gd name="T5" fmla="*/ 12 h 58"/>
                <a:gd name="T6" fmla="*/ 0 w 18"/>
                <a:gd name="T7" fmla="*/ 6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2"/>
                  </a:lnTo>
                  <a:lnTo>
                    <a:pt x="0" y="6"/>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650">
              <a:extLst>
                <a:ext uri="{FF2B5EF4-FFF2-40B4-BE49-F238E27FC236}">
                  <a16:creationId xmlns:a16="http://schemas.microsoft.com/office/drawing/2014/main" id="{BA260423-6F23-6C48-A1CD-7A16EB5E2EEB}"/>
                </a:ext>
              </a:extLst>
            </p:cNvPr>
            <p:cNvSpPr>
              <a:spLocks noEditPoints="1"/>
            </p:cNvSpPr>
            <p:nvPr/>
          </p:nvSpPr>
          <p:spPr bwMode="auto">
            <a:xfrm>
              <a:off x="2592" y="1951"/>
              <a:ext cx="38" cy="61"/>
            </a:xfrm>
            <a:custGeom>
              <a:avLst/>
              <a:gdLst>
                <a:gd name="T0" fmla="*/ 31 w 31"/>
                <a:gd name="T1" fmla="*/ 24 h 49"/>
                <a:gd name="T2" fmla="*/ 15 w 31"/>
                <a:gd name="T3" fmla="*/ 49 h 49"/>
                <a:gd name="T4" fmla="*/ 0 w 31"/>
                <a:gd name="T5" fmla="*/ 24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4"/>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651">
              <a:extLst>
                <a:ext uri="{FF2B5EF4-FFF2-40B4-BE49-F238E27FC236}">
                  <a16:creationId xmlns:a16="http://schemas.microsoft.com/office/drawing/2014/main" id="{A975C4C1-3E9C-7548-B030-1543E479C336}"/>
                </a:ext>
              </a:extLst>
            </p:cNvPr>
            <p:cNvSpPr>
              <a:spLocks/>
            </p:cNvSpPr>
            <p:nvPr/>
          </p:nvSpPr>
          <p:spPr bwMode="auto">
            <a:xfrm>
              <a:off x="2643" y="1953"/>
              <a:ext cx="19" cy="58"/>
            </a:xfrm>
            <a:custGeom>
              <a:avLst/>
              <a:gdLst>
                <a:gd name="T0" fmla="*/ 12 w 19"/>
                <a:gd name="T1" fmla="*/ 7 h 58"/>
                <a:gd name="T2" fmla="*/ 12 w 19"/>
                <a:gd name="T3" fmla="*/ 7 h 58"/>
                <a:gd name="T4" fmla="*/ 2 w 19"/>
                <a:gd name="T5" fmla="*/ 12 h 58"/>
                <a:gd name="T6" fmla="*/ 0 w 19"/>
                <a:gd name="T7" fmla="*/ 6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2"/>
                  </a:lnTo>
                  <a:lnTo>
                    <a:pt x="0" y="6"/>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652">
              <a:extLst>
                <a:ext uri="{FF2B5EF4-FFF2-40B4-BE49-F238E27FC236}">
                  <a16:creationId xmlns:a16="http://schemas.microsoft.com/office/drawing/2014/main" id="{341B731A-B9DE-AD44-9A99-594263AD3954}"/>
                </a:ext>
              </a:extLst>
            </p:cNvPr>
            <p:cNvSpPr>
              <a:spLocks/>
            </p:cNvSpPr>
            <p:nvPr/>
          </p:nvSpPr>
          <p:spPr bwMode="auto">
            <a:xfrm>
              <a:off x="2688" y="1953"/>
              <a:ext cx="20" cy="58"/>
            </a:xfrm>
            <a:custGeom>
              <a:avLst/>
              <a:gdLst>
                <a:gd name="T0" fmla="*/ 13 w 20"/>
                <a:gd name="T1" fmla="*/ 7 h 58"/>
                <a:gd name="T2" fmla="*/ 13 w 20"/>
                <a:gd name="T3" fmla="*/ 7 h 58"/>
                <a:gd name="T4" fmla="*/ 3 w 20"/>
                <a:gd name="T5" fmla="*/ 12 h 58"/>
                <a:gd name="T6" fmla="*/ 0 w 20"/>
                <a:gd name="T7" fmla="*/ 6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2"/>
                  </a:lnTo>
                  <a:lnTo>
                    <a:pt x="0" y="6"/>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53">
              <a:extLst>
                <a:ext uri="{FF2B5EF4-FFF2-40B4-BE49-F238E27FC236}">
                  <a16:creationId xmlns:a16="http://schemas.microsoft.com/office/drawing/2014/main" id="{B8B38328-BC2E-744F-997C-5A6C4251BCBD}"/>
                </a:ext>
              </a:extLst>
            </p:cNvPr>
            <p:cNvSpPr>
              <a:spLocks/>
            </p:cNvSpPr>
            <p:nvPr/>
          </p:nvSpPr>
          <p:spPr bwMode="auto">
            <a:xfrm>
              <a:off x="2734" y="1953"/>
              <a:ext cx="20" cy="58"/>
            </a:xfrm>
            <a:custGeom>
              <a:avLst/>
              <a:gdLst>
                <a:gd name="T0" fmla="*/ 12 w 20"/>
                <a:gd name="T1" fmla="*/ 7 h 58"/>
                <a:gd name="T2" fmla="*/ 12 w 20"/>
                <a:gd name="T3" fmla="*/ 7 h 58"/>
                <a:gd name="T4" fmla="*/ 2 w 20"/>
                <a:gd name="T5" fmla="*/ 12 h 58"/>
                <a:gd name="T6" fmla="*/ 0 w 20"/>
                <a:gd name="T7" fmla="*/ 6 h 58"/>
                <a:gd name="T8" fmla="*/ 14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2" y="12"/>
                  </a:lnTo>
                  <a:lnTo>
                    <a:pt x="0" y="6"/>
                  </a:lnTo>
                  <a:lnTo>
                    <a:pt x="14"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654">
              <a:extLst>
                <a:ext uri="{FF2B5EF4-FFF2-40B4-BE49-F238E27FC236}">
                  <a16:creationId xmlns:a16="http://schemas.microsoft.com/office/drawing/2014/main" id="{6BFCE946-05E6-5746-BBDF-890A543E2091}"/>
                </a:ext>
              </a:extLst>
            </p:cNvPr>
            <p:cNvSpPr>
              <a:spLocks noEditPoints="1"/>
            </p:cNvSpPr>
            <p:nvPr/>
          </p:nvSpPr>
          <p:spPr bwMode="auto">
            <a:xfrm>
              <a:off x="2773" y="1951"/>
              <a:ext cx="40" cy="61"/>
            </a:xfrm>
            <a:custGeom>
              <a:avLst/>
              <a:gdLst>
                <a:gd name="T0" fmla="*/ 32 w 32"/>
                <a:gd name="T1" fmla="*/ 24 h 49"/>
                <a:gd name="T2" fmla="*/ 16 w 32"/>
                <a:gd name="T3" fmla="*/ 49 h 49"/>
                <a:gd name="T4" fmla="*/ 0 w 32"/>
                <a:gd name="T5" fmla="*/ 24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4"/>
                  </a:cubicBezTo>
                  <a:cubicBezTo>
                    <a:pt x="0" y="9"/>
                    <a:pt x="7" y="0"/>
                    <a:pt x="17" y="0"/>
                  </a:cubicBezTo>
                  <a:cubicBezTo>
                    <a:pt x="27" y="0"/>
                    <a:pt x="32" y="9"/>
                    <a:pt x="32" y="24"/>
                  </a:cubicBezTo>
                  <a:close/>
                  <a:moveTo>
                    <a:pt x="7" y="25"/>
                  </a:moveTo>
                  <a:cubicBezTo>
                    <a:pt x="7" y="37"/>
                    <a:pt x="10"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655">
              <a:extLst>
                <a:ext uri="{FF2B5EF4-FFF2-40B4-BE49-F238E27FC236}">
                  <a16:creationId xmlns:a16="http://schemas.microsoft.com/office/drawing/2014/main" id="{0392B30D-E561-0B4F-9712-F4E8BD07AFE5}"/>
                </a:ext>
              </a:extLst>
            </p:cNvPr>
            <p:cNvSpPr>
              <a:spLocks/>
            </p:cNvSpPr>
            <p:nvPr/>
          </p:nvSpPr>
          <p:spPr bwMode="auto">
            <a:xfrm>
              <a:off x="2825" y="1953"/>
              <a:ext cx="20" cy="58"/>
            </a:xfrm>
            <a:custGeom>
              <a:avLst/>
              <a:gdLst>
                <a:gd name="T0" fmla="*/ 13 w 20"/>
                <a:gd name="T1" fmla="*/ 7 h 58"/>
                <a:gd name="T2" fmla="*/ 13 w 20"/>
                <a:gd name="T3" fmla="*/ 7 h 58"/>
                <a:gd name="T4" fmla="*/ 1 w 20"/>
                <a:gd name="T5" fmla="*/ 12 h 58"/>
                <a:gd name="T6" fmla="*/ 0 w 20"/>
                <a:gd name="T7" fmla="*/ 6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1" y="12"/>
                  </a:lnTo>
                  <a:lnTo>
                    <a:pt x="0" y="6"/>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656">
              <a:extLst>
                <a:ext uri="{FF2B5EF4-FFF2-40B4-BE49-F238E27FC236}">
                  <a16:creationId xmlns:a16="http://schemas.microsoft.com/office/drawing/2014/main" id="{8BDD7A33-7D0F-3149-B9EC-81E01E0B36DD}"/>
                </a:ext>
              </a:extLst>
            </p:cNvPr>
            <p:cNvSpPr>
              <a:spLocks/>
            </p:cNvSpPr>
            <p:nvPr/>
          </p:nvSpPr>
          <p:spPr bwMode="auto">
            <a:xfrm>
              <a:off x="2871"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657">
              <a:extLst>
                <a:ext uri="{FF2B5EF4-FFF2-40B4-BE49-F238E27FC236}">
                  <a16:creationId xmlns:a16="http://schemas.microsoft.com/office/drawing/2014/main" id="{A937B1E2-A95F-A943-B4AB-9AD0C3DE3B2B}"/>
                </a:ext>
              </a:extLst>
            </p:cNvPr>
            <p:cNvSpPr>
              <a:spLocks/>
            </p:cNvSpPr>
            <p:nvPr/>
          </p:nvSpPr>
          <p:spPr bwMode="auto">
            <a:xfrm>
              <a:off x="2916" y="1953"/>
              <a:ext cx="20" cy="58"/>
            </a:xfrm>
            <a:custGeom>
              <a:avLst/>
              <a:gdLst>
                <a:gd name="T0" fmla="*/ 13 w 20"/>
                <a:gd name="T1" fmla="*/ 7 h 58"/>
                <a:gd name="T2" fmla="*/ 12 w 20"/>
                <a:gd name="T3" fmla="*/ 7 h 58"/>
                <a:gd name="T4" fmla="*/ 2 w 20"/>
                <a:gd name="T5" fmla="*/ 12 h 58"/>
                <a:gd name="T6" fmla="*/ 0 w 20"/>
                <a:gd name="T7" fmla="*/ 6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2" y="7"/>
                  </a:lnTo>
                  <a:lnTo>
                    <a:pt x="2" y="12"/>
                  </a:lnTo>
                  <a:lnTo>
                    <a:pt x="0" y="6"/>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658">
              <a:extLst>
                <a:ext uri="{FF2B5EF4-FFF2-40B4-BE49-F238E27FC236}">
                  <a16:creationId xmlns:a16="http://schemas.microsoft.com/office/drawing/2014/main" id="{9DCB9B2D-AB88-2B46-9E6B-6A204185CE9C}"/>
                </a:ext>
              </a:extLst>
            </p:cNvPr>
            <p:cNvSpPr>
              <a:spLocks noEditPoints="1"/>
            </p:cNvSpPr>
            <p:nvPr/>
          </p:nvSpPr>
          <p:spPr bwMode="auto">
            <a:xfrm>
              <a:off x="1909" y="2059"/>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659">
              <a:extLst>
                <a:ext uri="{FF2B5EF4-FFF2-40B4-BE49-F238E27FC236}">
                  <a16:creationId xmlns:a16="http://schemas.microsoft.com/office/drawing/2014/main" id="{BC851D3E-1581-1748-9F84-1B933981B1E5}"/>
                </a:ext>
              </a:extLst>
            </p:cNvPr>
            <p:cNvSpPr>
              <a:spLocks/>
            </p:cNvSpPr>
            <p:nvPr/>
          </p:nvSpPr>
          <p:spPr bwMode="auto">
            <a:xfrm>
              <a:off x="1960" y="2059"/>
              <a:ext cx="19" cy="58"/>
            </a:xfrm>
            <a:custGeom>
              <a:avLst/>
              <a:gdLst>
                <a:gd name="T0" fmla="*/ 12 w 19"/>
                <a:gd name="T1" fmla="*/ 7 h 58"/>
                <a:gd name="T2" fmla="*/ 12 w 19"/>
                <a:gd name="T3" fmla="*/ 7 h 58"/>
                <a:gd name="T4" fmla="*/ 2 w 19"/>
                <a:gd name="T5" fmla="*/ 13 h 58"/>
                <a:gd name="T6" fmla="*/ 0 w 19"/>
                <a:gd name="T7" fmla="*/ 7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3"/>
                  </a:lnTo>
                  <a:lnTo>
                    <a:pt x="0" y="7"/>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660">
              <a:extLst>
                <a:ext uri="{FF2B5EF4-FFF2-40B4-BE49-F238E27FC236}">
                  <a16:creationId xmlns:a16="http://schemas.microsoft.com/office/drawing/2014/main" id="{88E855EC-1982-C547-8CCB-50E24420B493}"/>
                </a:ext>
              </a:extLst>
            </p:cNvPr>
            <p:cNvSpPr>
              <a:spLocks/>
            </p:cNvSpPr>
            <p:nvPr/>
          </p:nvSpPr>
          <p:spPr bwMode="auto">
            <a:xfrm>
              <a:off x="2005" y="2059"/>
              <a:ext cx="20" cy="58"/>
            </a:xfrm>
            <a:custGeom>
              <a:avLst/>
              <a:gdLst>
                <a:gd name="T0" fmla="*/ 13 w 20"/>
                <a:gd name="T1" fmla="*/ 7 h 58"/>
                <a:gd name="T2" fmla="*/ 13 w 20"/>
                <a:gd name="T3" fmla="*/ 7 h 58"/>
                <a:gd name="T4" fmla="*/ 3 w 20"/>
                <a:gd name="T5" fmla="*/ 13 h 58"/>
                <a:gd name="T6" fmla="*/ 0 w 20"/>
                <a:gd name="T7" fmla="*/ 7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3"/>
                  </a:lnTo>
                  <a:lnTo>
                    <a:pt x="0" y="7"/>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661">
              <a:extLst>
                <a:ext uri="{FF2B5EF4-FFF2-40B4-BE49-F238E27FC236}">
                  <a16:creationId xmlns:a16="http://schemas.microsoft.com/office/drawing/2014/main" id="{964B4860-D00F-9645-8157-693A9A29A956}"/>
                </a:ext>
              </a:extLst>
            </p:cNvPr>
            <p:cNvSpPr>
              <a:spLocks noEditPoints="1"/>
            </p:cNvSpPr>
            <p:nvPr/>
          </p:nvSpPr>
          <p:spPr bwMode="auto">
            <a:xfrm>
              <a:off x="2045" y="2059"/>
              <a:ext cx="39"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1"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62">
              <a:extLst>
                <a:ext uri="{FF2B5EF4-FFF2-40B4-BE49-F238E27FC236}">
                  <a16:creationId xmlns:a16="http://schemas.microsoft.com/office/drawing/2014/main" id="{A22EB7BA-40FA-1E43-A716-A4B20C8F73DE}"/>
                </a:ext>
              </a:extLst>
            </p:cNvPr>
            <p:cNvSpPr>
              <a:spLocks/>
            </p:cNvSpPr>
            <p:nvPr/>
          </p:nvSpPr>
          <p:spPr bwMode="auto">
            <a:xfrm>
              <a:off x="2097" y="2059"/>
              <a:ext cx="19" cy="58"/>
            </a:xfrm>
            <a:custGeom>
              <a:avLst/>
              <a:gdLst>
                <a:gd name="T0" fmla="*/ 12 w 19"/>
                <a:gd name="T1" fmla="*/ 7 h 58"/>
                <a:gd name="T2" fmla="*/ 12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1" y="13"/>
                  </a:lnTo>
                  <a:lnTo>
                    <a:pt x="0" y="7"/>
                  </a:lnTo>
                  <a:lnTo>
                    <a:pt x="12"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63">
              <a:extLst>
                <a:ext uri="{FF2B5EF4-FFF2-40B4-BE49-F238E27FC236}">
                  <a16:creationId xmlns:a16="http://schemas.microsoft.com/office/drawing/2014/main" id="{372E04E4-1048-1446-A89E-0C24FA7BC272}"/>
                </a:ext>
              </a:extLst>
            </p:cNvPr>
            <p:cNvSpPr>
              <a:spLocks/>
            </p:cNvSpPr>
            <p:nvPr/>
          </p:nvSpPr>
          <p:spPr bwMode="auto">
            <a:xfrm>
              <a:off x="2142" y="2059"/>
              <a:ext cx="20" cy="58"/>
            </a:xfrm>
            <a:custGeom>
              <a:avLst/>
              <a:gdLst>
                <a:gd name="T0" fmla="*/ 12 w 20"/>
                <a:gd name="T1" fmla="*/ 7 h 58"/>
                <a:gd name="T2" fmla="*/ 12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64">
              <a:extLst>
                <a:ext uri="{FF2B5EF4-FFF2-40B4-BE49-F238E27FC236}">
                  <a16:creationId xmlns:a16="http://schemas.microsoft.com/office/drawing/2014/main" id="{A2613F59-E6E3-F440-BA72-18B5D49C9FE9}"/>
                </a:ext>
              </a:extLst>
            </p:cNvPr>
            <p:cNvSpPr>
              <a:spLocks/>
            </p:cNvSpPr>
            <p:nvPr/>
          </p:nvSpPr>
          <p:spPr bwMode="auto">
            <a:xfrm>
              <a:off x="2188"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65">
              <a:extLst>
                <a:ext uri="{FF2B5EF4-FFF2-40B4-BE49-F238E27FC236}">
                  <a16:creationId xmlns:a16="http://schemas.microsoft.com/office/drawing/2014/main" id="{D971E65A-A0FD-584E-9399-474D626E9436}"/>
                </a:ext>
              </a:extLst>
            </p:cNvPr>
            <p:cNvSpPr>
              <a:spLocks noEditPoints="1"/>
            </p:cNvSpPr>
            <p:nvPr/>
          </p:nvSpPr>
          <p:spPr bwMode="auto">
            <a:xfrm>
              <a:off x="2227" y="2059"/>
              <a:ext cx="40" cy="59"/>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39"/>
                    <a:pt x="0" y="24"/>
                  </a:cubicBezTo>
                  <a:cubicBezTo>
                    <a:pt x="0" y="8"/>
                    <a:pt x="7" y="0"/>
                    <a:pt x="16" y="0"/>
                  </a:cubicBezTo>
                  <a:cubicBezTo>
                    <a:pt x="26" y="0"/>
                    <a:pt x="32" y="8"/>
                    <a:pt x="32" y="23"/>
                  </a:cubicBezTo>
                  <a:close/>
                  <a:moveTo>
                    <a:pt x="7" y="24"/>
                  </a:moveTo>
                  <a:cubicBezTo>
                    <a:pt x="7" y="36"/>
                    <a:pt x="10" y="43"/>
                    <a:pt x="16" y="43"/>
                  </a:cubicBezTo>
                  <a:cubicBezTo>
                    <a:pt x="22"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66">
              <a:extLst>
                <a:ext uri="{FF2B5EF4-FFF2-40B4-BE49-F238E27FC236}">
                  <a16:creationId xmlns:a16="http://schemas.microsoft.com/office/drawing/2014/main" id="{B787173B-A1CD-024A-97B1-4B3346C9D786}"/>
                </a:ext>
              </a:extLst>
            </p:cNvPr>
            <p:cNvSpPr>
              <a:spLocks/>
            </p:cNvSpPr>
            <p:nvPr/>
          </p:nvSpPr>
          <p:spPr bwMode="auto">
            <a:xfrm>
              <a:off x="2279"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67">
              <a:extLst>
                <a:ext uri="{FF2B5EF4-FFF2-40B4-BE49-F238E27FC236}">
                  <a16:creationId xmlns:a16="http://schemas.microsoft.com/office/drawing/2014/main" id="{CE873FB0-B09A-B546-A4C1-FA65A143E462}"/>
                </a:ext>
              </a:extLst>
            </p:cNvPr>
            <p:cNvSpPr>
              <a:spLocks/>
            </p:cNvSpPr>
            <p:nvPr/>
          </p:nvSpPr>
          <p:spPr bwMode="auto">
            <a:xfrm>
              <a:off x="2325" y="2059"/>
              <a:ext cx="19" cy="58"/>
            </a:xfrm>
            <a:custGeom>
              <a:avLst/>
              <a:gdLst>
                <a:gd name="T0" fmla="*/ 11 w 19"/>
                <a:gd name="T1" fmla="*/ 7 h 58"/>
                <a:gd name="T2" fmla="*/ 11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68">
              <a:extLst>
                <a:ext uri="{FF2B5EF4-FFF2-40B4-BE49-F238E27FC236}">
                  <a16:creationId xmlns:a16="http://schemas.microsoft.com/office/drawing/2014/main" id="{A51E2AEE-946A-7B46-88AB-9CEBDE45DFF8}"/>
                </a:ext>
              </a:extLst>
            </p:cNvPr>
            <p:cNvSpPr>
              <a:spLocks/>
            </p:cNvSpPr>
            <p:nvPr/>
          </p:nvSpPr>
          <p:spPr bwMode="auto">
            <a:xfrm>
              <a:off x="2370" y="2059"/>
              <a:ext cx="19" cy="58"/>
            </a:xfrm>
            <a:custGeom>
              <a:avLst/>
              <a:gdLst>
                <a:gd name="T0" fmla="*/ 11 w 19"/>
                <a:gd name="T1" fmla="*/ 7 h 58"/>
                <a:gd name="T2" fmla="*/ 11 w 19"/>
                <a:gd name="T3" fmla="*/ 7 h 58"/>
                <a:gd name="T4" fmla="*/ 1 w 19"/>
                <a:gd name="T5" fmla="*/ 13 h 58"/>
                <a:gd name="T6" fmla="*/ 0 w 19"/>
                <a:gd name="T7" fmla="*/ 7 h 58"/>
                <a:gd name="T8" fmla="*/ 13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3"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69">
              <a:extLst>
                <a:ext uri="{FF2B5EF4-FFF2-40B4-BE49-F238E27FC236}">
                  <a16:creationId xmlns:a16="http://schemas.microsoft.com/office/drawing/2014/main" id="{29230301-515B-854C-A778-1679E14AFAA9}"/>
                </a:ext>
              </a:extLst>
            </p:cNvPr>
            <p:cNvSpPr>
              <a:spLocks noEditPoints="1"/>
            </p:cNvSpPr>
            <p:nvPr/>
          </p:nvSpPr>
          <p:spPr bwMode="auto">
            <a:xfrm>
              <a:off x="2410" y="2059"/>
              <a:ext cx="39" cy="59"/>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4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39"/>
                    <a:pt x="0" y="24"/>
                  </a:cubicBezTo>
                  <a:cubicBezTo>
                    <a:pt x="0" y="8"/>
                    <a:pt x="7" y="0"/>
                    <a:pt x="16" y="0"/>
                  </a:cubicBezTo>
                  <a:cubicBezTo>
                    <a:pt x="26" y="0"/>
                    <a:pt x="32" y="8"/>
                    <a:pt x="32" y="23"/>
                  </a:cubicBezTo>
                  <a:close/>
                  <a:moveTo>
                    <a:pt x="6" y="24"/>
                  </a:moveTo>
                  <a:cubicBezTo>
                    <a:pt x="6" y="36"/>
                    <a:pt x="10" y="43"/>
                    <a:pt x="16"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70">
              <a:extLst>
                <a:ext uri="{FF2B5EF4-FFF2-40B4-BE49-F238E27FC236}">
                  <a16:creationId xmlns:a16="http://schemas.microsoft.com/office/drawing/2014/main" id="{0FB8DBFF-5C95-BB4F-95F5-FCEDE5FA4832}"/>
                </a:ext>
              </a:extLst>
            </p:cNvPr>
            <p:cNvSpPr>
              <a:spLocks/>
            </p:cNvSpPr>
            <p:nvPr/>
          </p:nvSpPr>
          <p:spPr bwMode="auto">
            <a:xfrm>
              <a:off x="2462" y="2059"/>
              <a:ext cx="18" cy="58"/>
            </a:xfrm>
            <a:custGeom>
              <a:avLst/>
              <a:gdLst>
                <a:gd name="T0" fmla="*/ 11 w 18"/>
                <a:gd name="T1" fmla="*/ 7 h 58"/>
                <a:gd name="T2" fmla="*/ 11 w 18"/>
                <a:gd name="T3" fmla="*/ 7 h 58"/>
                <a:gd name="T4" fmla="*/ 1 w 18"/>
                <a:gd name="T5" fmla="*/ 13 h 58"/>
                <a:gd name="T6" fmla="*/ 0 w 18"/>
                <a:gd name="T7" fmla="*/ 7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3"/>
                  </a:lnTo>
                  <a:lnTo>
                    <a:pt x="0" y="7"/>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71">
              <a:extLst>
                <a:ext uri="{FF2B5EF4-FFF2-40B4-BE49-F238E27FC236}">
                  <a16:creationId xmlns:a16="http://schemas.microsoft.com/office/drawing/2014/main" id="{0AFC076C-DD3C-DF4A-9606-8B43B67FE836}"/>
                </a:ext>
              </a:extLst>
            </p:cNvPr>
            <p:cNvSpPr>
              <a:spLocks/>
            </p:cNvSpPr>
            <p:nvPr/>
          </p:nvSpPr>
          <p:spPr bwMode="auto">
            <a:xfrm>
              <a:off x="2507" y="2059"/>
              <a:ext cx="19" cy="58"/>
            </a:xfrm>
            <a:custGeom>
              <a:avLst/>
              <a:gdLst>
                <a:gd name="T0" fmla="*/ 11 w 19"/>
                <a:gd name="T1" fmla="*/ 7 h 58"/>
                <a:gd name="T2" fmla="*/ 11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672">
              <a:extLst>
                <a:ext uri="{FF2B5EF4-FFF2-40B4-BE49-F238E27FC236}">
                  <a16:creationId xmlns:a16="http://schemas.microsoft.com/office/drawing/2014/main" id="{327F4EAC-E801-1E44-A68E-4D539B79AD22}"/>
                </a:ext>
              </a:extLst>
            </p:cNvPr>
            <p:cNvSpPr>
              <a:spLocks/>
            </p:cNvSpPr>
            <p:nvPr/>
          </p:nvSpPr>
          <p:spPr bwMode="auto">
            <a:xfrm>
              <a:off x="2553" y="2059"/>
              <a:ext cx="18" cy="58"/>
            </a:xfrm>
            <a:custGeom>
              <a:avLst/>
              <a:gdLst>
                <a:gd name="T0" fmla="*/ 11 w 18"/>
                <a:gd name="T1" fmla="*/ 7 h 58"/>
                <a:gd name="T2" fmla="*/ 11 w 18"/>
                <a:gd name="T3" fmla="*/ 7 h 58"/>
                <a:gd name="T4" fmla="*/ 1 w 18"/>
                <a:gd name="T5" fmla="*/ 13 h 58"/>
                <a:gd name="T6" fmla="*/ 0 w 18"/>
                <a:gd name="T7" fmla="*/ 7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3"/>
                  </a:lnTo>
                  <a:lnTo>
                    <a:pt x="0" y="7"/>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673">
              <a:extLst>
                <a:ext uri="{FF2B5EF4-FFF2-40B4-BE49-F238E27FC236}">
                  <a16:creationId xmlns:a16="http://schemas.microsoft.com/office/drawing/2014/main" id="{335681AC-96DD-5245-97E0-271D575D9DBF}"/>
                </a:ext>
              </a:extLst>
            </p:cNvPr>
            <p:cNvSpPr>
              <a:spLocks noEditPoints="1"/>
            </p:cNvSpPr>
            <p:nvPr/>
          </p:nvSpPr>
          <p:spPr bwMode="auto">
            <a:xfrm>
              <a:off x="2592" y="2059"/>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674">
              <a:extLst>
                <a:ext uri="{FF2B5EF4-FFF2-40B4-BE49-F238E27FC236}">
                  <a16:creationId xmlns:a16="http://schemas.microsoft.com/office/drawing/2014/main" id="{B2C87DCA-6D06-E740-806F-07C5D311A7C3}"/>
                </a:ext>
              </a:extLst>
            </p:cNvPr>
            <p:cNvSpPr>
              <a:spLocks/>
            </p:cNvSpPr>
            <p:nvPr/>
          </p:nvSpPr>
          <p:spPr bwMode="auto">
            <a:xfrm>
              <a:off x="2643" y="2059"/>
              <a:ext cx="19" cy="58"/>
            </a:xfrm>
            <a:custGeom>
              <a:avLst/>
              <a:gdLst>
                <a:gd name="T0" fmla="*/ 12 w 19"/>
                <a:gd name="T1" fmla="*/ 7 h 58"/>
                <a:gd name="T2" fmla="*/ 12 w 19"/>
                <a:gd name="T3" fmla="*/ 7 h 58"/>
                <a:gd name="T4" fmla="*/ 2 w 19"/>
                <a:gd name="T5" fmla="*/ 13 h 58"/>
                <a:gd name="T6" fmla="*/ 0 w 19"/>
                <a:gd name="T7" fmla="*/ 7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3"/>
                  </a:lnTo>
                  <a:lnTo>
                    <a:pt x="0" y="7"/>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675">
              <a:extLst>
                <a:ext uri="{FF2B5EF4-FFF2-40B4-BE49-F238E27FC236}">
                  <a16:creationId xmlns:a16="http://schemas.microsoft.com/office/drawing/2014/main" id="{593CC940-2E45-CE4B-A30C-8D9EF653B795}"/>
                </a:ext>
              </a:extLst>
            </p:cNvPr>
            <p:cNvSpPr>
              <a:spLocks/>
            </p:cNvSpPr>
            <p:nvPr/>
          </p:nvSpPr>
          <p:spPr bwMode="auto">
            <a:xfrm>
              <a:off x="2688" y="2059"/>
              <a:ext cx="20" cy="58"/>
            </a:xfrm>
            <a:custGeom>
              <a:avLst/>
              <a:gdLst>
                <a:gd name="T0" fmla="*/ 13 w 20"/>
                <a:gd name="T1" fmla="*/ 7 h 58"/>
                <a:gd name="T2" fmla="*/ 13 w 20"/>
                <a:gd name="T3" fmla="*/ 7 h 58"/>
                <a:gd name="T4" fmla="*/ 3 w 20"/>
                <a:gd name="T5" fmla="*/ 13 h 58"/>
                <a:gd name="T6" fmla="*/ 0 w 20"/>
                <a:gd name="T7" fmla="*/ 7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3"/>
                  </a:lnTo>
                  <a:lnTo>
                    <a:pt x="0" y="7"/>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676">
              <a:extLst>
                <a:ext uri="{FF2B5EF4-FFF2-40B4-BE49-F238E27FC236}">
                  <a16:creationId xmlns:a16="http://schemas.microsoft.com/office/drawing/2014/main" id="{112FE2C6-04B0-1A4B-A352-B3899237E43F}"/>
                </a:ext>
              </a:extLst>
            </p:cNvPr>
            <p:cNvSpPr>
              <a:spLocks/>
            </p:cNvSpPr>
            <p:nvPr/>
          </p:nvSpPr>
          <p:spPr bwMode="auto">
            <a:xfrm>
              <a:off x="2734" y="2059"/>
              <a:ext cx="20" cy="58"/>
            </a:xfrm>
            <a:custGeom>
              <a:avLst/>
              <a:gdLst>
                <a:gd name="T0" fmla="*/ 12 w 20"/>
                <a:gd name="T1" fmla="*/ 7 h 58"/>
                <a:gd name="T2" fmla="*/ 12 w 20"/>
                <a:gd name="T3" fmla="*/ 7 h 58"/>
                <a:gd name="T4" fmla="*/ 2 w 20"/>
                <a:gd name="T5" fmla="*/ 13 h 58"/>
                <a:gd name="T6" fmla="*/ 0 w 20"/>
                <a:gd name="T7" fmla="*/ 7 h 58"/>
                <a:gd name="T8" fmla="*/ 14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2" y="13"/>
                  </a:lnTo>
                  <a:lnTo>
                    <a:pt x="0" y="7"/>
                  </a:lnTo>
                  <a:lnTo>
                    <a:pt x="14"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677">
              <a:extLst>
                <a:ext uri="{FF2B5EF4-FFF2-40B4-BE49-F238E27FC236}">
                  <a16:creationId xmlns:a16="http://schemas.microsoft.com/office/drawing/2014/main" id="{12C6B23B-4B9D-4848-828D-5ACA3512D1BE}"/>
                </a:ext>
              </a:extLst>
            </p:cNvPr>
            <p:cNvSpPr>
              <a:spLocks noEditPoints="1"/>
            </p:cNvSpPr>
            <p:nvPr/>
          </p:nvSpPr>
          <p:spPr bwMode="auto">
            <a:xfrm>
              <a:off x="2773" y="2059"/>
              <a:ext cx="40"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0"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678">
              <a:extLst>
                <a:ext uri="{FF2B5EF4-FFF2-40B4-BE49-F238E27FC236}">
                  <a16:creationId xmlns:a16="http://schemas.microsoft.com/office/drawing/2014/main" id="{8ABC4069-AC18-734F-B38B-FFA64E021DD2}"/>
                </a:ext>
              </a:extLst>
            </p:cNvPr>
            <p:cNvSpPr>
              <a:spLocks/>
            </p:cNvSpPr>
            <p:nvPr/>
          </p:nvSpPr>
          <p:spPr bwMode="auto">
            <a:xfrm>
              <a:off x="2825" y="2059"/>
              <a:ext cx="20" cy="58"/>
            </a:xfrm>
            <a:custGeom>
              <a:avLst/>
              <a:gdLst>
                <a:gd name="T0" fmla="*/ 13 w 20"/>
                <a:gd name="T1" fmla="*/ 7 h 58"/>
                <a:gd name="T2" fmla="*/ 13 w 20"/>
                <a:gd name="T3" fmla="*/ 7 h 58"/>
                <a:gd name="T4" fmla="*/ 1 w 20"/>
                <a:gd name="T5" fmla="*/ 13 h 58"/>
                <a:gd name="T6" fmla="*/ 0 w 20"/>
                <a:gd name="T7" fmla="*/ 7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1" y="13"/>
                  </a:lnTo>
                  <a:lnTo>
                    <a:pt x="0" y="7"/>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679">
              <a:extLst>
                <a:ext uri="{FF2B5EF4-FFF2-40B4-BE49-F238E27FC236}">
                  <a16:creationId xmlns:a16="http://schemas.microsoft.com/office/drawing/2014/main" id="{C3E0957E-1AB4-A648-A7D7-BEE14DACF0A4}"/>
                </a:ext>
              </a:extLst>
            </p:cNvPr>
            <p:cNvSpPr>
              <a:spLocks/>
            </p:cNvSpPr>
            <p:nvPr/>
          </p:nvSpPr>
          <p:spPr bwMode="auto">
            <a:xfrm>
              <a:off x="2871"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80">
              <a:extLst>
                <a:ext uri="{FF2B5EF4-FFF2-40B4-BE49-F238E27FC236}">
                  <a16:creationId xmlns:a16="http://schemas.microsoft.com/office/drawing/2014/main" id="{D13EF273-9B72-6C44-920D-CB71E2DDB4F8}"/>
                </a:ext>
              </a:extLst>
            </p:cNvPr>
            <p:cNvSpPr>
              <a:spLocks/>
            </p:cNvSpPr>
            <p:nvPr/>
          </p:nvSpPr>
          <p:spPr bwMode="auto">
            <a:xfrm>
              <a:off x="2916" y="2059"/>
              <a:ext cx="20" cy="58"/>
            </a:xfrm>
            <a:custGeom>
              <a:avLst/>
              <a:gdLst>
                <a:gd name="T0" fmla="*/ 13 w 20"/>
                <a:gd name="T1" fmla="*/ 7 h 58"/>
                <a:gd name="T2" fmla="*/ 12 w 20"/>
                <a:gd name="T3" fmla="*/ 7 h 58"/>
                <a:gd name="T4" fmla="*/ 2 w 20"/>
                <a:gd name="T5" fmla="*/ 13 h 58"/>
                <a:gd name="T6" fmla="*/ 0 w 20"/>
                <a:gd name="T7" fmla="*/ 7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2" y="7"/>
                  </a:lnTo>
                  <a:lnTo>
                    <a:pt x="2" y="13"/>
                  </a:lnTo>
                  <a:lnTo>
                    <a:pt x="0" y="7"/>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0" name="Freeform 5">
            <a:extLst>
              <a:ext uri="{FF2B5EF4-FFF2-40B4-BE49-F238E27FC236}">
                <a16:creationId xmlns:a16="http://schemas.microsoft.com/office/drawing/2014/main" id="{5DCBC87F-D945-5D4A-B294-277360841FF7}"/>
              </a:ext>
            </a:extLst>
          </p:cNvPr>
          <p:cNvSpPr>
            <a:spLocks/>
          </p:cNvSpPr>
          <p:nvPr/>
        </p:nvSpPr>
        <p:spPr bwMode="auto">
          <a:xfrm>
            <a:off x="3212480" y="2047969"/>
            <a:ext cx="517524" cy="779196"/>
          </a:xfrm>
          <a:custGeom>
            <a:avLst/>
            <a:gdLst>
              <a:gd name="T0" fmla="*/ 178 w 178"/>
              <a:gd name="T1" fmla="*/ 107 h 268"/>
              <a:gd name="T2" fmla="*/ 89 w 178"/>
              <a:gd name="T3" fmla="*/ 107 h 268"/>
              <a:gd name="T4" fmla="*/ 105 w 178"/>
              <a:gd name="T5" fmla="*/ 0 h 268"/>
              <a:gd name="T6" fmla="*/ 0 w 178"/>
              <a:gd name="T7" fmla="*/ 162 h 268"/>
              <a:gd name="T8" fmla="*/ 89 w 178"/>
              <a:gd name="T9" fmla="*/ 162 h 268"/>
              <a:gd name="T10" fmla="*/ 73 w 178"/>
              <a:gd name="T11" fmla="*/ 268 h 268"/>
              <a:gd name="T12" fmla="*/ 178 w 178"/>
              <a:gd name="T13" fmla="*/ 107 h 268"/>
            </a:gdLst>
            <a:ahLst/>
            <a:cxnLst>
              <a:cxn ang="0">
                <a:pos x="T0" y="T1"/>
              </a:cxn>
              <a:cxn ang="0">
                <a:pos x="T2" y="T3"/>
              </a:cxn>
              <a:cxn ang="0">
                <a:pos x="T4" y="T5"/>
              </a:cxn>
              <a:cxn ang="0">
                <a:pos x="T6" y="T7"/>
              </a:cxn>
              <a:cxn ang="0">
                <a:pos x="T8" y="T9"/>
              </a:cxn>
              <a:cxn ang="0">
                <a:pos x="T10" y="T11"/>
              </a:cxn>
              <a:cxn ang="0">
                <a:pos x="T12" y="T13"/>
              </a:cxn>
            </a:cxnLst>
            <a:rect l="0" t="0" r="r" b="b"/>
            <a:pathLst>
              <a:path w="178" h="268">
                <a:moveTo>
                  <a:pt x="178" y="107"/>
                </a:moveTo>
                <a:lnTo>
                  <a:pt x="89" y="107"/>
                </a:lnTo>
                <a:lnTo>
                  <a:pt x="105" y="0"/>
                </a:lnTo>
                <a:lnTo>
                  <a:pt x="0" y="162"/>
                </a:lnTo>
                <a:lnTo>
                  <a:pt x="89" y="162"/>
                </a:lnTo>
                <a:lnTo>
                  <a:pt x="73" y="268"/>
                </a:lnTo>
                <a:lnTo>
                  <a:pt x="178" y="107"/>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1" name="Group 4">
            <a:extLst>
              <a:ext uri="{FF2B5EF4-FFF2-40B4-BE49-F238E27FC236}">
                <a16:creationId xmlns:a16="http://schemas.microsoft.com/office/drawing/2014/main" id="{4A139EAB-FC08-A045-B252-AF24F55EB23D}"/>
              </a:ext>
            </a:extLst>
          </p:cNvPr>
          <p:cNvGrpSpPr>
            <a:grpSpLocks noChangeAspect="1"/>
          </p:cNvGrpSpPr>
          <p:nvPr/>
        </p:nvGrpSpPr>
        <p:grpSpPr bwMode="auto">
          <a:xfrm>
            <a:off x="899462" y="2198865"/>
            <a:ext cx="783428" cy="577468"/>
            <a:chOff x="1" y="2"/>
            <a:chExt cx="2986" cy="2201"/>
          </a:xfrm>
          <a:solidFill>
            <a:schemeClr val="accent1"/>
          </a:solidFill>
        </p:grpSpPr>
        <p:sp>
          <p:nvSpPr>
            <p:cNvPr id="152" name="Line 5">
              <a:extLst>
                <a:ext uri="{FF2B5EF4-FFF2-40B4-BE49-F238E27FC236}">
                  <a16:creationId xmlns:a16="http://schemas.microsoft.com/office/drawing/2014/main" id="{89EE02BB-880C-3B46-9FD9-4D0571F6BED8}"/>
                </a:ext>
              </a:extLst>
            </p:cNvPr>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Line 6">
              <a:extLst>
                <a:ext uri="{FF2B5EF4-FFF2-40B4-BE49-F238E27FC236}">
                  <a16:creationId xmlns:a16="http://schemas.microsoft.com/office/drawing/2014/main" id="{E6AEF03A-1C9F-884B-AC43-92C280329FAE}"/>
                </a:ext>
              </a:extLst>
            </p:cNvPr>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7">
              <a:extLst>
                <a:ext uri="{FF2B5EF4-FFF2-40B4-BE49-F238E27FC236}">
                  <a16:creationId xmlns:a16="http://schemas.microsoft.com/office/drawing/2014/main" id="{643EC48A-55C6-7849-95F8-CA4E797C9780}"/>
                </a:ext>
              </a:extLst>
            </p:cNvPr>
            <p:cNvSpPr>
              <a:spLocks noEditPoints="1"/>
            </p:cNvSpPr>
            <p:nvPr/>
          </p:nvSpPr>
          <p:spPr bwMode="auto">
            <a:xfrm>
              <a:off x="893" y="2"/>
              <a:ext cx="1200" cy="1552"/>
            </a:xfrm>
            <a:custGeom>
              <a:avLst/>
              <a:gdLst>
                <a:gd name="T0" fmla="*/ 554 w 629"/>
                <a:gd name="T1" fmla="*/ 345 h 811"/>
                <a:gd name="T2" fmla="*/ 545 w 629"/>
                <a:gd name="T3" fmla="*/ 345 h 811"/>
                <a:gd name="T4" fmla="*/ 545 w 629"/>
                <a:gd name="T5" fmla="*/ 230 h 811"/>
                <a:gd name="T6" fmla="*/ 315 w 629"/>
                <a:gd name="T7" fmla="*/ 0 h 811"/>
                <a:gd name="T8" fmla="*/ 85 w 629"/>
                <a:gd name="T9" fmla="*/ 230 h 811"/>
                <a:gd name="T10" fmla="*/ 114 w 629"/>
                <a:gd name="T11" fmla="*/ 260 h 811"/>
                <a:gd name="T12" fmla="*/ 143 w 629"/>
                <a:gd name="T13" fmla="*/ 230 h 811"/>
                <a:gd name="T14" fmla="*/ 315 w 629"/>
                <a:gd name="T15" fmla="*/ 58 h 811"/>
                <a:gd name="T16" fmla="*/ 488 w 629"/>
                <a:gd name="T17" fmla="*/ 230 h 811"/>
                <a:gd name="T18" fmla="*/ 488 w 629"/>
                <a:gd name="T19" fmla="*/ 345 h 811"/>
                <a:gd name="T20" fmla="*/ 76 w 629"/>
                <a:gd name="T21" fmla="*/ 345 h 811"/>
                <a:gd name="T22" fmla="*/ 0 w 629"/>
                <a:gd name="T23" fmla="*/ 420 h 811"/>
                <a:gd name="T24" fmla="*/ 0 w 629"/>
                <a:gd name="T25" fmla="*/ 735 h 811"/>
                <a:gd name="T26" fmla="*/ 76 w 629"/>
                <a:gd name="T27" fmla="*/ 811 h 811"/>
                <a:gd name="T28" fmla="*/ 554 w 629"/>
                <a:gd name="T29" fmla="*/ 811 h 811"/>
                <a:gd name="T30" fmla="*/ 629 w 629"/>
                <a:gd name="T31" fmla="*/ 735 h 811"/>
                <a:gd name="T32" fmla="*/ 629 w 629"/>
                <a:gd name="T33" fmla="*/ 420 h 811"/>
                <a:gd name="T34" fmla="*/ 554 w 629"/>
                <a:gd name="T35" fmla="*/ 345 h 811"/>
                <a:gd name="T36" fmla="*/ 571 w 629"/>
                <a:gd name="T37" fmla="*/ 735 h 811"/>
                <a:gd name="T38" fmla="*/ 554 w 629"/>
                <a:gd name="T39" fmla="*/ 752 h 811"/>
                <a:gd name="T40" fmla="*/ 76 w 629"/>
                <a:gd name="T41" fmla="*/ 752 h 811"/>
                <a:gd name="T42" fmla="*/ 59 w 629"/>
                <a:gd name="T43" fmla="*/ 735 h 811"/>
                <a:gd name="T44" fmla="*/ 59 w 629"/>
                <a:gd name="T45" fmla="*/ 420 h 811"/>
                <a:gd name="T46" fmla="*/ 76 w 629"/>
                <a:gd name="T47" fmla="*/ 403 h 811"/>
                <a:gd name="T48" fmla="*/ 554 w 629"/>
                <a:gd name="T49" fmla="*/ 403 h 811"/>
                <a:gd name="T50" fmla="*/ 571 w 629"/>
                <a:gd name="T51" fmla="*/ 420 h 811"/>
                <a:gd name="T52" fmla="*/ 571 w 629"/>
                <a:gd name="T53" fmla="*/ 735 h 811"/>
                <a:gd name="T54" fmla="*/ 571 w 629"/>
                <a:gd name="T55" fmla="*/ 735 h 811"/>
                <a:gd name="T56" fmla="*/ 571 w 629"/>
                <a:gd name="T57" fmla="*/ 73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9" h="811">
                  <a:moveTo>
                    <a:pt x="554" y="345"/>
                  </a:moveTo>
                  <a:cubicBezTo>
                    <a:pt x="545" y="345"/>
                    <a:pt x="545" y="345"/>
                    <a:pt x="545" y="345"/>
                  </a:cubicBezTo>
                  <a:cubicBezTo>
                    <a:pt x="545" y="230"/>
                    <a:pt x="545" y="230"/>
                    <a:pt x="545" y="230"/>
                  </a:cubicBezTo>
                  <a:cubicBezTo>
                    <a:pt x="545" y="103"/>
                    <a:pt x="442" y="0"/>
                    <a:pt x="315" y="0"/>
                  </a:cubicBezTo>
                  <a:cubicBezTo>
                    <a:pt x="188" y="0"/>
                    <a:pt x="85" y="103"/>
                    <a:pt x="85" y="230"/>
                  </a:cubicBezTo>
                  <a:cubicBezTo>
                    <a:pt x="85" y="246"/>
                    <a:pt x="98" y="260"/>
                    <a:pt x="114" y="260"/>
                  </a:cubicBezTo>
                  <a:cubicBezTo>
                    <a:pt x="130" y="260"/>
                    <a:pt x="143" y="246"/>
                    <a:pt x="143" y="230"/>
                  </a:cubicBezTo>
                  <a:cubicBezTo>
                    <a:pt x="143" y="135"/>
                    <a:pt x="220" y="58"/>
                    <a:pt x="315" y="58"/>
                  </a:cubicBezTo>
                  <a:cubicBezTo>
                    <a:pt x="410" y="58"/>
                    <a:pt x="488" y="135"/>
                    <a:pt x="488" y="230"/>
                  </a:cubicBezTo>
                  <a:cubicBezTo>
                    <a:pt x="488" y="345"/>
                    <a:pt x="488" y="345"/>
                    <a:pt x="488" y="345"/>
                  </a:cubicBezTo>
                  <a:cubicBezTo>
                    <a:pt x="76" y="345"/>
                    <a:pt x="76" y="345"/>
                    <a:pt x="76" y="345"/>
                  </a:cubicBezTo>
                  <a:cubicBezTo>
                    <a:pt x="34" y="345"/>
                    <a:pt x="0" y="379"/>
                    <a:pt x="0" y="420"/>
                  </a:cubicBezTo>
                  <a:cubicBezTo>
                    <a:pt x="0" y="735"/>
                    <a:pt x="0" y="735"/>
                    <a:pt x="0" y="735"/>
                  </a:cubicBezTo>
                  <a:cubicBezTo>
                    <a:pt x="0" y="777"/>
                    <a:pt x="34" y="811"/>
                    <a:pt x="76" y="811"/>
                  </a:cubicBezTo>
                  <a:cubicBezTo>
                    <a:pt x="554" y="811"/>
                    <a:pt x="554" y="811"/>
                    <a:pt x="554" y="811"/>
                  </a:cubicBezTo>
                  <a:cubicBezTo>
                    <a:pt x="595" y="811"/>
                    <a:pt x="629" y="777"/>
                    <a:pt x="629" y="735"/>
                  </a:cubicBezTo>
                  <a:cubicBezTo>
                    <a:pt x="629" y="420"/>
                    <a:pt x="629" y="420"/>
                    <a:pt x="629" y="420"/>
                  </a:cubicBezTo>
                  <a:cubicBezTo>
                    <a:pt x="629" y="379"/>
                    <a:pt x="596" y="345"/>
                    <a:pt x="554" y="345"/>
                  </a:cubicBezTo>
                  <a:close/>
                  <a:moveTo>
                    <a:pt x="571" y="735"/>
                  </a:moveTo>
                  <a:cubicBezTo>
                    <a:pt x="571" y="744"/>
                    <a:pt x="564" y="752"/>
                    <a:pt x="554" y="752"/>
                  </a:cubicBezTo>
                  <a:cubicBezTo>
                    <a:pt x="76" y="752"/>
                    <a:pt x="76" y="752"/>
                    <a:pt x="76" y="752"/>
                  </a:cubicBezTo>
                  <a:cubicBezTo>
                    <a:pt x="66" y="752"/>
                    <a:pt x="59" y="744"/>
                    <a:pt x="59" y="735"/>
                  </a:cubicBezTo>
                  <a:cubicBezTo>
                    <a:pt x="59" y="420"/>
                    <a:pt x="59" y="420"/>
                    <a:pt x="59" y="420"/>
                  </a:cubicBezTo>
                  <a:cubicBezTo>
                    <a:pt x="59" y="411"/>
                    <a:pt x="66" y="403"/>
                    <a:pt x="76" y="403"/>
                  </a:cubicBezTo>
                  <a:cubicBezTo>
                    <a:pt x="554" y="403"/>
                    <a:pt x="554" y="403"/>
                    <a:pt x="554" y="403"/>
                  </a:cubicBezTo>
                  <a:cubicBezTo>
                    <a:pt x="563" y="403"/>
                    <a:pt x="571" y="411"/>
                    <a:pt x="571" y="420"/>
                  </a:cubicBezTo>
                  <a:cubicBezTo>
                    <a:pt x="571" y="735"/>
                    <a:pt x="571" y="735"/>
                    <a:pt x="571" y="735"/>
                  </a:cubicBezTo>
                  <a:close/>
                  <a:moveTo>
                    <a:pt x="571" y="735"/>
                  </a:moveTo>
                  <a:cubicBezTo>
                    <a:pt x="571" y="735"/>
                    <a:pt x="571" y="735"/>
                    <a:pt x="571" y="7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63BF83BA-2AC1-D24F-A8DD-AF4A75FFBA8F}"/>
                </a:ext>
              </a:extLst>
            </p:cNvPr>
            <p:cNvSpPr>
              <a:spLocks noEditPoints="1"/>
            </p:cNvSpPr>
            <p:nvPr/>
          </p:nvSpPr>
          <p:spPr bwMode="auto">
            <a:xfrm>
              <a:off x="1393" y="944"/>
              <a:ext cx="195" cy="365"/>
            </a:xfrm>
            <a:custGeom>
              <a:avLst/>
              <a:gdLst>
                <a:gd name="T0" fmla="*/ 61 w 102"/>
                <a:gd name="T1" fmla="*/ 4 h 191"/>
                <a:gd name="T2" fmla="*/ 9 w 102"/>
                <a:gd name="T3" fmla="*/ 32 h 191"/>
                <a:gd name="T4" fmla="*/ 25 w 102"/>
                <a:gd name="T5" fmla="*/ 89 h 191"/>
                <a:gd name="T6" fmla="*/ 29 w 102"/>
                <a:gd name="T7" fmla="*/ 99 h 191"/>
                <a:gd name="T8" fmla="*/ 29 w 102"/>
                <a:gd name="T9" fmla="*/ 161 h 191"/>
                <a:gd name="T10" fmla="*/ 66 w 102"/>
                <a:gd name="T11" fmla="*/ 182 h 191"/>
                <a:gd name="T12" fmla="*/ 77 w 102"/>
                <a:gd name="T13" fmla="*/ 161 h 191"/>
                <a:gd name="T14" fmla="*/ 77 w 102"/>
                <a:gd name="T15" fmla="*/ 99 h 191"/>
                <a:gd name="T16" fmla="*/ 82 w 102"/>
                <a:gd name="T17" fmla="*/ 89 h 191"/>
                <a:gd name="T18" fmla="*/ 102 w 102"/>
                <a:gd name="T19" fmla="*/ 50 h 191"/>
                <a:gd name="T20" fmla="*/ 61 w 102"/>
                <a:gd name="T21" fmla="*/ 4 h 191"/>
                <a:gd name="T22" fmla="*/ 61 w 102"/>
                <a:gd name="T23" fmla="*/ 4 h 191"/>
                <a:gd name="T24" fmla="*/ 61 w 102"/>
                <a:gd name="T25"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91">
                  <a:moveTo>
                    <a:pt x="61" y="4"/>
                  </a:moveTo>
                  <a:cubicBezTo>
                    <a:pt x="40" y="0"/>
                    <a:pt x="18" y="11"/>
                    <a:pt x="9" y="32"/>
                  </a:cubicBezTo>
                  <a:cubicBezTo>
                    <a:pt x="0" y="52"/>
                    <a:pt x="6" y="76"/>
                    <a:pt x="25" y="89"/>
                  </a:cubicBezTo>
                  <a:cubicBezTo>
                    <a:pt x="29" y="92"/>
                    <a:pt x="29" y="95"/>
                    <a:pt x="29" y="99"/>
                  </a:cubicBezTo>
                  <a:cubicBezTo>
                    <a:pt x="29" y="161"/>
                    <a:pt x="29" y="161"/>
                    <a:pt x="29" y="161"/>
                  </a:cubicBezTo>
                  <a:cubicBezTo>
                    <a:pt x="29" y="178"/>
                    <a:pt x="47" y="191"/>
                    <a:pt x="66" y="182"/>
                  </a:cubicBezTo>
                  <a:cubicBezTo>
                    <a:pt x="73" y="178"/>
                    <a:pt x="78" y="170"/>
                    <a:pt x="77" y="161"/>
                  </a:cubicBezTo>
                  <a:cubicBezTo>
                    <a:pt x="77" y="99"/>
                    <a:pt x="77" y="99"/>
                    <a:pt x="77" y="99"/>
                  </a:cubicBezTo>
                  <a:cubicBezTo>
                    <a:pt x="77" y="95"/>
                    <a:pt x="78" y="92"/>
                    <a:pt x="82" y="89"/>
                  </a:cubicBezTo>
                  <a:cubicBezTo>
                    <a:pt x="95" y="79"/>
                    <a:pt x="102" y="66"/>
                    <a:pt x="102" y="50"/>
                  </a:cubicBezTo>
                  <a:cubicBezTo>
                    <a:pt x="101" y="27"/>
                    <a:pt x="85" y="8"/>
                    <a:pt x="61" y="4"/>
                  </a:cubicBezTo>
                  <a:close/>
                  <a:moveTo>
                    <a:pt x="61" y="4"/>
                  </a:moveTo>
                  <a:cubicBezTo>
                    <a:pt x="61" y="4"/>
                    <a:pt x="61" y="4"/>
                    <a:pt x="6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
              <a:extLst>
                <a:ext uri="{FF2B5EF4-FFF2-40B4-BE49-F238E27FC236}">
                  <a16:creationId xmlns:a16="http://schemas.microsoft.com/office/drawing/2014/main" id="{9F94BED8-303A-D744-826C-E4A074B2EF0C}"/>
                </a:ext>
              </a:extLst>
            </p:cNvPr>
            <p:cNvSpPr>
              <a:spLocks noEditPoints="1"/>
            </p:cNvSpPr>
            <p:nvPr/>
          </p:nvSpPr>
          <p:spPr bwMode="auto">
            <a:xfrm>
              <a:off x="1" y="928"/>
              <a:ext cx="761" cy="406"/>
            </a:xfrm>
            <a:custGeom>
              <a:avLst/>
              <a:gdLst>
                <a:gd name="T0" fmla="*/ 369 w 399"/>
                <a:gd name="T1" fmla="*/ 77 h 212"/>
                <a:gd name="T2" fmla="*/ 208 w 399"/>
                <a:gd name="T3" fmla="*/ 77 h 212"/>
                <a:gd name="T4" fmla="*/ 106 w 399"/>
                <a:gd name="T5" fmla="*/ 0 h 212"/>
                <a:gd name="T6" fmla="*/ 0 w 399"/>
                <a:gd name="T7" fmla="*/ 106 h 212"/>
                <a:gd name="T8" fmla="*/ 106 w 399"/>
                <a:gd name="T9" fmla="*/ 212 h 212"/>
                <a:gd name="T10" fmla="*/ 208 w 399"/>
                <a:gd name="T11" fmla="*/ 135 h 212"/>
                <a:gd name="T12" fmla="*/ 370 w 399"/>
                <a:gd name="T13" fmla="*/ 135 h 212"/>
                <a:gd name="T14" fmla="*/ 399 w 399"/>
                <a:gd name="T15" fmla="*/ 106 h 212"/>
                <a:gd name="T16" fmla="*/ 369 w 399"/>
                <a:gd name="T17" fmla="*/ 77 h 212"/>
                <a:gd name="T18" fmla="*/ 106 w 399"/>
                <a:gd name="T19" fmla="*/ 154 h 212"/>
                <a:gd name="T20" fmla="*/ 58 w 399"/>
                <a:gd name="T21" fmla="*/ 106 h 212"/>
                <a:gd name="T22" fmla="*/ 106 w 399"/>
                <a:gd name="T23" fmla="*/ 58 h 212"/>
                <a:gd name="T24" fmla="*/ 154 w 399"/>
                <a:gd name="T25" fmla="*/ 106 h 212"/>
                <a:gd name="T26" fmla="*/ 106 w 399"/>
                <a:gd name="T27" fmla="*/ 154 h 212"/>
                <a:gd name="T28" fmla="*/ 106 w 399"/>
                <a:gd name="T29" fmla="*/ 154 h 212"/>
                <a:gd name="T30" fmla="*/ 106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369" y="77"/>
                  </a:moveTo>
                  <a:cubicBezTo>
                    <a:pt x="208" y="77"/>
                    <a:pt x="208" y="77"/>
                    <a:pt x="208" y="77"/>
                  </a:cubicBezTo>
                  <a:cubicBezTo>
                    <a:pt x="196" y="32"/>
                    <a:pt x="155" y="0"/>
                    <a:pt x="106" y="0"/>
                  </a:cubicBezTo>
                  <a:cubicBezTo>
                    <a:pt x="48" y="0"/>
                    <a:pt x="0" y="48"/>
                    <a:pt x="0" y="106"/>
                  </a:cubicBezTo>
                  <a:cubicBezTo>
                    <a:pt x="0" y="165"/>
                    <a:pt x="48" y="212"/>
                    <a:pt x="106" y="212"/>
                  </a:cubicBezTo>
                  <a:cubicBezTo>
                    <a:pt x="155" y="212"/>
                    <a:pt x="196" y="180"/>
                    <a:pt x="208" y="135"/>
                  </a:cubicBezTo>
                  <a:cubicBezTo>
                    <a:pt x="370" y="135"/>
                    <a:pt x="370" y="135"/>
                    <a:pt x="370" y="135"/>
                  </a:cubicBezTo>
                  <a:cubicBezTo>
                    <a:pt x="386" y="135"/>
                    <a:pt x="399" y="122"/>
                    <a:pt x="399" y="106"/>
                  </a:cubicBezTo>
                  <a:cubicBezTo>
                    <a:pt x="398" y="90"/>
                    <a:pt x="385" y="77"/>
                    <a:pt x="369" y="77"/>
                  </a:cubicBezTo>
                  <a:close/>
                  <a:moveTo>
                    <a:pt x="106" y="154"/>
                  </a:moveTo>
                  <a:cubicBezTo>
                    <a:pt x="80" y="154"/>
                    <a:pt x="58" y="133"/>
                    <a:pt x="58" y="106"/>
                  </a:cubicBezTo>
                  <a:cubicBezTo>
                    <a:pt x="58" y="80"/>
                    <a:pt x="80" y="58"/>
                    <a:pt x="106" y="58"/>
                  </a:cubicBezTo>
                  <a:cubicBezTo>
                    <a:pt x="133" y="58"/>
                    <a:pt x="154" y="80"/>
                    <a:pt x="154" y="106"/>
                  </a:cubicBezTo>
                  <a:cubicBezTo>
                    <a:pt x="154" y="133"/>
                    <a:pt x="133" y="154"/>
                    <a:pt x="106" y="154"/>
                  </a:cubicBezTo>
                  <a:close/>
                  <a:moveTo>
                    <a:pt x="106" y="154"/>
                  </a:moveTo>
                  <a:cubicBezTo>
                    <a:pt x="106" y="154"/>
                    <a:pt x="106" y="154"/>
                    <a:pt x="106"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0">
              <a:extLst>
                <a:ext uri="{FF2B5EF4-FFF2-40B4-BE49-F238E27FC236}">
                  <a16:creationId xmlns:a16="http://schemas.microsoft.com/office/drawing/2014/main" id="{7914E8AC-F629-C343-BE27-A6C7DB7C05C3}"/>
                </a:ext>
              </a:extLst>
            </p:cNvPr>
            <p:cNvSpPr>
              <a:spLocks noEditPoints="1"/>
            </p:cNvSpPr>
            <p:nvPr/>
          </p:nvSpPr>
          <p:spPr bwMode="auto">
            <a:xfrm>
              <a:off x="1" y="59"/>
              <a:ext cx="759" cy="800"/>
            </a:xfrm>
            <a:custGeom>
              <a:avLst/>
              <a:gdLst>
                <a:gd name="T0" fmla="*/ 369 w 398"/>
                <a:gd name="T1" fmla="*/ 360 h 418"/>
                <a:gd name="T2" fmla="*/ 193 w 398"/>
                <a:gd name="T3" fmla="*/ 360 h 418"/>
                <a:gd name="T4" fmla="*/ 135 w 398"/>
                <a:gd name="T5" fmla="*/ 303 h 418"/>
                <a:gd name="T6" fmla="*/ 135 w 398"/>
                <a:gd name="T7" fmla="*/ 208 h 418"/>
                <a:gd name="T8" fmla="*/ 212 w 398"/>
                <a:gd name="T9" fmla="*/ 106 h 418"/>
                <a:gd name="T10" fmla="*/ 106 w 398"/>
                <a:gd name="T11" fmla="*/ 0 h 418"/>
                <a:gd name="T12" fmla="*/ 0 w 398"/>
                <a:gd name="T13" fmla="*/ 106 h 418"/>
                <a:gd name="T14" fmla="*/ 77 w 398"/>
                <a:gd name="T15" fmla="*/ 208 h 418"/>
                <a:gd name="T16" fmla="*/ 77 w 398"/>
                <a:gd name="T17" fmla="*/ 303 h 418"/>
                <a:gd name="T18" fmla="*/ 193 w 398"/>
                <a:gd name="T19" fmla="*/ 418 h 418"/>
                <a:gd name="T20" fmla="*/ 369 w 398"/>
                <a:gd name="T21" fmla="*/ 418 h 418"/>
                <a:gd name="T22" fmla="*/ 398 w 398"/>
                <a:gd name="T23" fmla="*/ 389 h 418"/>
                <a:gd name="T24" fmla="*/ 369 w 398"/>
                <a:gd name="T25" fmla="*/ 360 h 418"/>
                <a:gd name="T26" fmla="*/ 58 w 398"/>
                <a:gd name="T27" fmla="*/ 106 h 418"/>
                <a:gd name="T28" fmla="*/ 106 w 398"/>
                <a:gd name="T29" fmla="*/ 58 h 418"/>
                <a:gd name="T30" fmla="*/ 154 w 398"/>
                <a:gd name="T31" fmla="*/ 106 h 418"/>
                <a:gd name="T32" fmla="*/ 106 w 398"/>
                <a:gd name="T33" fmla="*/ 154 h 418"/>
                <a:gd name="T34" fmla="*/ 58 w 398"/>
                <a:gd name="T35" fmla="*/ 106 h 418"/>
                <a:gd name="T36" fmla="*/ 58 w 398"/>
                <a:gd name="T37" fmla="*/ 106 h 418"/>
                <a:gd name="T38" fmla="*/ 58 w 398"/>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69" y="360"/>
                  </a:moveTo>
                  <a:cubicBezTo>
                    <a:pt x="193" y="360"/>
                    <a:pt x="193" y="360"/>
                    <a:pt x="193" y="360"/>
                  </a:cubicBezTo>
                  <a:cubicBezTo>
                    <a:pt x="161" y="360"/>
                    <a:pt x="135" y="334"/>
                    <a:pt x="135" y="303"/>
                  </a:cubicBezTo>
                  <a:cubicBezTo>
                    <a:pt x="135" y="208"/>
                    <a:pt x="135" y="208"/>
                    <a:pt x="135" y="208"/>
                  </a:cubicBezTo>
                  <a:cubicBezTo>
                    <a:pt x="180" y="195"/>
                    <a:pt x="212" y="155"/>
                    <a:pt x="212" y="106"/>
                  </a:cubicBezTo>
                  <a:cubicBezTo>
                    <a:pt x="212" y="47"/>
                    <a:pt x="165" y="0"/>
                    <a:pt x="106" y="0"/>
                  </a:cubicBezTo>
                  <a:cubicBezTo>
                    <a:pt x="48" y="0"/>
                    <a:pt x="0" y="47"/>
                    <a:pt x="0" y="106"/>
                  </a:cubicBezTo>
                  <a:cubicBezTo>
                    <a:pt x="0" y="154"/>
                    <a:pt x="33" y="195"/>
                    <a:pt x="77" y="208"/>
                  </a:cubicBezTo>
                  <a:cubicBezTo>
                    <a:pt x="77" y="303"/>
                    <a:pt x="77" y="303"/>
                    <a:pt x="77" y="303"/>
                  </a:cubicBezTo>
                  <a:cubicBezTo>
                    <a:pt x="77" y="366"/>
                    <a:pt x="129" y="418"/>
                    <a:pt x="193" y="418"/>
                  </a:cubicBezTo>
                  <a:cubicBezTo>
                    <a:pt x="369" y="418"/>
                    <a:pt x="369" y="418"/>
                    <a:pt x="369" y="418"/>
                  </a:cubicBezTo>
                  <a:cubicBezTo>
                    <a:pt x="385" y="418"/>
                    <a:pt x="398" y="405"/>
                    <a:pt x="398" y="389"/>
                  </a:cubicBezTo>
                  <a:cubicBezTo>
                    <a:pt x="398" y="373"/>
                    <a:pt x="385" y="360"/>
                    <a:pt x="369" y="360"/>
                  </a:cubicBezTo>
                  <a:close/>
                  <a:moveTo>
                    <a:pt x="58" y="106"/>
                  </a:moveTo>
                  <a:cubicBezTo>
                    <a:pt x="58" y="79"/>
                    <a:pt x="79" y="58"/>
                    <a:pt x="106" y="58"/>
                  </a:cubicBezTo>
                  <a:cubicBezTo>
                    <a:pt x="132" y="58"/>
                    <a:pt x="154" y="79"/>
                    <a:pt x="154" y="106"/>
                  </a:cubicBezTo>
                  <a:cubicBezTo>
                    <a:pt x="154" y="133"/>
                    <a:pt x="132" y="154"/>
                    <a:pt x="106" y="154"/>
                  </a:cubicBezTo>
                  <a:cubicBezTo>
                    <a:pt x="79" y="154"/>
                    <a:pt x="58" y="133"/>
                    <a:pt x="58" y="106"/>
                  </a:cubicBezTo>
                  <a:close/>
                  <a:moveTo>
                    <a:pt x="58" y="106"/>
                  </a:moveTo>
                  <a:cubicBezTo>
                    <a:pt x="58" y="106"/>
                    <a:pt x="58" y="106"/>
                    <a:pt x="58"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1">
              <a:extLst>
                <a:ext uri="{FF2B5EF4-FFF2-40B4-BE49-F238E27FC236}">
                  <a16:creationId xmlns:a16="http://schemas.microsoft.com/office/drawing/2014/main" id="{A654D9EC-D6D0-B143-B254-09F33EEB3425}"/>
                </a:ext>
              </a:extLst>
            </p:cNvPr>
            <p:cNvSpPr>
              <a:spLocks noEditPoints="1"/>
            </p:cNvSpPr>
            <p:nvPr/>
          </p:nvSpPr>
          <p:spPr bwMode="auto">
            <a:xfrm>
              <a:off x="1" y="1403"/>
              <a:ext cx="761" cy="800"/>
            </a:xfrm>
            <a:custGeom>
              <a:avLst/>
              <a:gdLst>
                <a:gd name="T0" fmla="*/ 369 w 399"/>
                <a:gd name="T1" fmla="*/ 0 h 418"/>
                <a:gd name="T2" fmla="*/ 193 w 399"/>
                <a:gd name="T3" fmla="*/ 0 h 418"/>
                <a:gd name="T4" fmla="*/ 77 w 399"/>
                <a:gd name="T5" fmla="*/ 115 h 418"/>
                <a:gd name="T6" fmla="*/ 77 w 399"/>
                <a:gd name="T7" fmla="*/ 210 h 418"/>
                <a:gd name="T8" fmla="*/ 0 w 399"/>
                <a:gd name="T9" fmla="*/ 312 h 418"/>
                <a:gd name="T10" fmla="*/ 107 w 399"/>
                <a:gd name="T11" fmla="*/ 418 h 418"/>
                <a:gd name="T12" fmla="*/ 213 w 399"/>
                <a:gd name="T13" fmla="*/ 312 h 418"/>
                <a:gd name="T14" fmla="*/ 136 w 399"/>
                <a:gd name="T15" fmla="*/ 210 h 418"/>
                <a:gd name="T16" fmla="*/ 136 w 399"/>
                <a:gd name="T17" fmla="*/ 115 h 418"/>
                <a:gd name="T18" fmla="*/ 193 w 399"/>
                <a:gd name="T19" fmla="*/ 57 h 418"/>
                <a:gd name="T20" fmla="*/ 370 w 399"/>
                <a:gd name="T21" fmla="*/ 57 h 418"/>
                <a:gd name="T22" fmla="*/ 399 w 399"/>
                <a:gd name="T23" fmla="*/ 28 h 418"/>
                <a:gd name="T24" fmla="*/ 369 w 399"/>
                <a:gd name="T25" fmla="*/ 0 h 418"/>
                <a:gd name="T26" fmla="*/ 154 w 399"/>
                <a:gd name="T27" fmla="*/ 312 h 418"/>
                <a:gd name="T28" fmla="*/ 106 w 399"/>
                <a:gd name="T29" fmla="*/ 360 h 418"/>
                <a:gd name="T30" fmla="*/ 58 w 399"/>
                <a:gd name="T31" fmla="*/ 312 h 418"/>
                <a:gd name="T32" fmla="*/ 106 w 399"/>
                <a:gd name="T33" fmla="*/ 264 h 418"/>
                <a:gd name="T34" fmla="*/ 154 w 399"/>
                <a:gd name="T35" fmla="*/ 312 h 418"/>
                <a:gd name="T36" fmla="*/ 154 w 399"/>
                <a:gd name="T37" fmla="*/ 312 h 418"/>
                <a:gd name="T38" fmla="*/ 154 w 399"/>
                <a:gd name="T39" fmla="*/ 3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69" y="0"/>
                  </a:moveTo>
                  <a:cubicBezTo>
                    <a:pt x="193" y="0"/>
                    <a:pt x="193" y="0"/>
                    <a:pt x="193" y="0"/>
                  </a:cubicBezTo>
                  <a:cubicBezTo>
                    <a:pt x="129" y="0"/>
                    <a:pt x="77" y="51"/>
                    <a:pt x="77" y="115"/>
                  </a:cubicBezTo>
                  <a:cubicBezTo>
                    <a:pt x="77" y="210"/>
                    <a:pt x="77" y="210"/>
                    <a:pt x="77" y="210"/>
                  </a:cubicBezTo>
                  <a:cubicBezTo>
                    <a:pt x="33" y="223"/>
                    <a:pt x="0" y="263"/>
                    <a:pt x="0" y="312"/>
                  </a:cubicBezTo>
                  <a:cubicBezTo>
                    <a:pt x="0" y="370"/>
                    <a:pt x="48" y="418"/>
                    <a:pt x="107" y="418"/>
                  </a:cubicBezTo>
                  <a:cubicBezTo>
                    <a:pt x="165" y="418"/>
                    <a:pt x="213" y="370"/>
                    <a:pt x="213" y="312"/>
                  </a:cubicBezTo>
                  <a:cubicBezTo>
                    <a:pt x="213" y="264"/>
                    <a:pt x="180" y="223"/>
                    <a:pt x="136" y="210"/>
                  </a:cubicBezTo>
                  <a:cubicBezTo>
                    <a:pt x="136" y="115"/>
                    <a:pt x="136" y="115"/>
                    <a:pt x="136" y="115"/>
                  </a:cubicBezTo>
                  <a:cubicBezTo>
                    <a:pt x="136" y="83"/>
                    <a:pt x="162" y="57"/>
                    <a:pt x="193" y="57"/>
                  </a:cubicBezTo>
                  <a:cubicBezTo>
                    <a:pt x="370" y="57"/>
                    <a:pt x="370" y="57"/>
                    <a:pt x="370" y="57"/>
                  </a:cubicBezTo>
                  <a:cubicBezTo>
                    <a:pt x="386" y="57"/>
                    <a:pt x="399" y="44"/>
                    <a:pt x="399" y="28"/>
                  </a:cubicBezTo>
                  <a:cubicBezTo>
                    <a:pt x="398" y="13"/>
                    <a:pt x="385" y="0"/>
                    <a:pt x="369" y="0"/>
                  </a:cubicBezTo>
                  <a:close/>
                  <a:moveTo>
                    <a:pt x="154" y="312"/>
                  </a:moveTo>
                  <a:cubicBezTo>
                    <a:pt x="154" y="338"/>
                    <a:pt x="133" y="360"/>
                    <a:pt x="106" y="360"/>
                  </a:cubicBezTo>
                  <a:cubicBezTo>
                    <a:pt x="80" y="360"/>
                    <a:pt x="58" y="338"/>
                    <a:pt x="58" y="312"/>
                  </a:cubicBezTo>
                  <a:cubicBezTo>
                    <a:pt x="58" y="285"/>
                    <a:pt x="80" y="264"/>
                    <a:pt x="106" y="264"/>
                  </a:cubicBezTo>
                  <a:cubicBezTo>
                    <a:pt x="133" y="264"/>
                    <a:pt x="154" y="285"/>
                    <a:pt x="154" y="312"/>
                  </a:cubicBezTo>
                  <a:close/>
                  <a:moveTo>
                    <a:pt x="154" y="312"/>
                  </a:moveTo>
                  <a:cubicBezTo>
                    <a:pt x="154" y="312"/>
                    <a:pt x="154" y="312"/>
                    <a:pt x="154"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
              <a:extLst>
                <a:ext uri="{FF2B5EF4-FFF2-40B4-BE49-F238E27FC236}">
                  <a16:creationId xmlns:a16="http://schemas.microsoft.com/office/drawing/2014/main" id="{8C309050-54C6-CD42-98C9-732B7AC67DE5}"/>
                </a:ext>
              </a:extLst>
            </p:cNvPr>
            <p:cNvSpPr>
              <a:spLocks noEditPoints="1"/>
            </p:cNvSpPr>
            <p:nvPr/>
          </p:nvSpPr>
          <p:spPr bwMode="auto">
            <a:xfrm>
              <a:off x="2226" y="928"/>
              <a:ext cx="761" cy="406"/>
            </a:xfrm>
            <a:custGeom>
              <a:avLst/>
              <a:gdLst>
                <a:gd name="T0" fmla="*/ 293 w 399"/>
                <a:gd name="T1" fmla="*/ 0 h 212"/>
                <a:gd name="T2" fmla="*/ 191 w 399"/>
                <a:gd name="T3" fmla="*/ 77 h 212"/>
                <a:gd name="T4" fmla="*/ 29 w 399"/>
                <a:gd name="T5" fmla="*/ 77 h 212"/>
                <a:gd name="T6" fmla="*/ 0 w 399"/>
                <a:gd name="T7" fmla="*/ 106 h 212"/>
                <a:gd name="T8" fmla="*/ 29 w 399"/>
                <a:gd name="T9" fmla="*/ 135 h 212"/>
                <a:gd name="T10" fmla="*/ 191 w 399"/>
                <a:gd name="T11" fmla="*/ 135 h 212"/>
                <a:gd name="T12" fmla="*/ 293 w 399"/>
                <a:gd name="T13" fmla="*/ 212 h 212"/>
                <a:gd name="T14" fmla="*/ 399 w 399"/>
                <a:gd name="T15" fmla="*/ 106 h 212"/>
                <a:gd name="T16" fmla="*/ 293 w 399"/>
                <a:gd name="T17" fmla="*/ 0 h 212"/>
                <a:gd name="T18" fmla="*/ 293 w 399"/>
                <a:gd name="T19" fmla="*/ 154 h 212"/>
                <a:gd name="T20" fmla="*/ 245 w 399"/>
                <a:gd name="T21" fmla="*/ 106 h 212"/>
                <a:gd name="T22" fmla="*/ 293 w 399"/>
                <a:gd name="T23" fmla="*/ 58 h 212"/>
                <a:gd name="T24" fmla="*/ 341 w 399"/>
                <a:gd name="T25" fmla="*/ 106 h 212"/>
                <a:gd name="T26" fmla="*/ 293 w 399"/>
                <a:gd name="T27" fmla="*/ 154 h 212"/>
                <a:gd name="T28" fmla="*/ 293 w 399"/>
                <a:gd name="T29" fmla="*/ 154 h 212"/>
                <a:gd name="T30" fmla="*/ 293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293" y="0"/>
                  </a:moveTo>
                  <a:cubicBezTo>
                    <a:pt x="245" y="0"/>
                    <a:pt x="204" y="32"/>
                    <a:pt x="191" y="77"/>
                  </a:cubicBezTo>
                  <a:cubicBezTo>
                    <a:pt x="29" y="77"/>
                    <a:pt x="29" y="77"/>
                    <a:pt x="29" y="77"/>
                  </a:cubicBezTo>
                  <a:cubicBezTo>
                    <a:pt x="13" y="77"/>
                    <a:pt x="0" y="90"/>
                    <a:pt x="0" y="106"/>
                  </a:cubicBezTo>
                  <a:cubicBezTo>
                    <a:pt x="0" y="122"/>
                    <a:pt x="13" y="135"/>
                    <a:pt x="29" y="135"/>
                  </a:cubicBezTo>
                  <a:cubicBezTo>
                    <a:pt x="191" y="135"/>
                    <a:pt x="191" y="135"/>
                    <a:pt x="191" y="135"/>
                  </a:cubicBezTo>
                  <a:cubicBezTo>
                    <a:pt x="204" y="180"/>
                    <a:pt x="244" y="212"/>
                    <a:pt x="293" y="212"/>
                  </a:cubicBezTo>
                  <a:cubicBezTo>
                    <a:pt x="351" y="212"/>
                    <a:pt x="399" y="165"/>
                    <a:pt x="399" y="106"/>
                  </a:cubicBezTo>
                  <a:cubicBezTo>
                    <a:pt x="399" y="48"/>
                    <a:pt x="351" y="0"/>
                    <a:pt x="293" y="0"/>
                  </a:cubicBezTo>
                  <a:close/>
                  <a:moveTo>
                    <a:pt x="293" y="154"/>
                  </a:moveTo>
                  <a:cubicBezTo>
                    <a:pt x="266" y="154"/>
                    <a:pt x="245" y="133"/>
                    <a:pt x="245" y="106"/>
                  </a:cubicBezTo>
                  <a:cubicBezTo>
                    <a:pt x="245" y="80"/>
                    <a:pt x="266" y="58"/>
                    <a:pt x="293" y="58"/>
                  </a:cubicBezTo>
                  <a:cubicBezTo>
                    <a:pt x="319" y="58"/>
                    <a:pt x="341" y="80"/>
                    <a:pt x="341" y="106"/>
                  </a:cubicBezTo>
                  <a:cubicBezTo>
                    <a:pt x="341" y="133"/>
                    <a:pt x="319" y="154"/>
                    <a:pt x="293" y="154"/>
                  </a:cubicBezTo>
                  <a:close/>
                  <a:moveTo>
                    <a:pt x="293" y="154"/>
                  </a:moveTo>
                  <a:cubicBezTo>
                    <a:pt x="293" y="154"/>
                    <a:pt x="293" y="154"/>
                    <a:pt x="293"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3">
              <a:extLst>
                <a:ext uri="{FF2B5EF4-FFF2-40B4-BE49-F238E27FC236}">
                  <a16:creationId xmlns:a16="http://schemas.microsoft.com/office/drawing/2014/main" id="{5D9BB8F2-60FF-FC4A-A37D-324D93CCA12D}"/>
                </a:ext>
              </a:extLst>
            </p:cNvPr>
            <p:cNvSpPr>
              <a:spLocks noEditPoints="1"/>
            </p:cNvSpPr>
            <p:nvPr/>
          </p:nvSpPr>
          <p:spPr bwMode="auto">
            <a:xfrm>
              <a:off x="2228" y="1403"/>
              <a:ext cx="759" cy="800"/>
            </a:xfrm>
            <a:custGeom>
              <a:avLst/>
              <a:gdLst>
                <a:gd name="T0" fmla="*/ 321 w 398"/>
                <a:gd name="T1" fmla="*/ 210 h 418"/>
                <a:gd name="T2" fmla="*/ 321 w 398"/>
                <a:gd name="T3" fmla="*/ 115 h 418"/>
                <a:gd name="T4" fmla="*/ 205 w 398"/>
                <a:gd name="T5" fmla="*/ 0 h 418"/>
                <a:gd name="T6" fmla="*/ 29 w 398"/>
                <a:gd name="T7" fmla="*/ 0 h 418"/>
                <a:gd name="T8" fmla="*/ 0 w 398"/>
                <a:gd name="T9" fmla="*/ 29 h 418"/>
                <a:gd name="T10" fmla="*/ 29 w 398"/>
                <a:gd name="T11" fmla="*/ 58 h 418"/>
                <a:gd name="T12" fmla="*/ 205 w 398"/>
                <a:gd name="T13" fmla="*/ 58 h 418"/>
                <a:gd name="T14" fmla="*/ 263 w 398"/>
                <a:gd name="T15" fmla="*/ 115 h 418"/>
                <a:gd name="T16" fmla="*/ 263 w 398"/>
                <a:gd name="T17" fmla="*/ 210 h 418"/>
                <a:gd name="T18" fmla="*/ 186 w 398"/>
                <a:gd name="T19" fmla="*/ 312 h 418"/>
                <a:gd name="T20" fmla="*/ 292 w 398"/>
                <a:gd name="T21" fmla="*/ 418 h 418"/>
                <a:gd name="T22" fmla="*/ 398 w 398"/>
                <a:gd name="T23" fmla="*/ 312 h 418"/>
                <a:gd name="T24" fmla="*/ 321 w 398"/>
                <a:gd name="T25" fmla="*/ 210 h 418"/>
                <a:gd name="T26" fmla="*/ 292 w 398"/>
                <a:gd name="T27" fmla="*/ 360 h 418"/>
                <a:gd name="T28" fmla="*/ 244 w 398"/>
                <a:gd name="T29" fmla="*/ 312 h 418"/>
                <a:gd name="T30" fmla="*/ 292 w 398"/>
                <a:gd name="T31" fmla="*/ 264 h 418"/>
                <a:gd name="T32" fmla="*/ 340 w 398"/>
                <a:gd name="T33" fmla="*/ 312 h 418"/>
                <a:gd name="T34" fmla="*/ 292 w 398"/>
                <a:gd name="T35" fmla="*/ 360 h 418"/>
                <a:gd name="T36" fmla="*/ 292 w 398"/>
                <a:gd name="T37" fmla="*/ 360 h 418"/>
                <a:gd name="T38" fmla="*/ 292 w 398"/>
                <a:gd name="T39"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21" y="210"/>
                  </a:moveTo>
                  <a:cubicBezTo>
                    <a:pt x="321" y="115"/>
                    <a:pt x="321" y="115"/>
                    <a:pt x="321" y="115"/>
                  </a:cubicBezTo>
                  <a:cubicBezTo>
                    <a:pt x="321" y="51"/>
                    <a:pt x="269" y="0"/>
                    <a:pt x="205" y="0"/>
                  </a:cubicBezTo>
                  <a:cubicBezTo>
                    <a:pt x="29" y="0"/>
                    <a:pt x="29" y="0"/>
                    <a:pt x="29" y="0"/>
                  </a:cubicBezTo>
                  <a:cubicBezTo>
                    <a:pt x="13" y="0"/>
                    <a:pt x="0" y="13"/>
                    <a:pt x="0" y="29"/>
                  </a:cubicBezTo>
                  <a:cubicBezTo>
                    <a:pt x="0" y="45"/>
                    <a:pt x="13" y="58"/>
                    <a:pt x="29" y="58"/>
                  </a:cubicBezTo>
                  <a:cubicBezTo>
                    <a:pt x="205" y="58"/>
                    <a:pt x="205" y="58"/>
                    <a:pt x="205" y="58"/>
                  </a:cubicBezTo>
                  <a:cubicBezTo>
                    <a:pt x="237" y="58"/>
                    <a:pt x="263" y="84"/>
                    <a:pt x="263" y="115"/>
                  </a:cubicBezTo>
                  <a:cubicBezTo>
                    <a:pt x="263" y="210"/>
                    <a:pt x="263" y="210"/>
                    <a:pt x="263" y="210"/>
                  </a:cubicBezTo>
                  <a:cubicBezTo>
                    <a:pt x="219" y="223"/>
                    <a:pt x="186" y="264"/>
                    <a:pt x="186" y="312"/>
                  </a:cubicBezTo>
                  <a:cubicBezTo>
                    <a:pt x="186" y="371"/>
                    <a:pt x="234" y="418"/>
                    <a:pt x="292" y="418"/>
                  </a:cubicBezTo>
                  <a:cubicBezTo>
                    <a:pt x="351" y="418"/>
                    <a:pt x="398" y="371"/>
                    <a:pt x="398" y="312"/>
                  </a:cubicBezTo>
                  <a:cubicBezTo>
                    <a:pt x="398" y="264"/>
                    <a:pt x="365" y="223"/>
                    <a:pt x="321" y="210"/>
                  </a:cubicBezTo>
                  <a:close/>
                  <a:moveTo>
                    <a:pt x="292" y="360"/>
                  </a:moveTo>
                  <a:cubicBezTo>
                    <a:pt x="265" y="360"/>
                    <a:pt x="244" y="339"/>
                    <a:pt x="244" y="312"/>
                  </a:cubicBezTo>
                  <a:cubicBezTo>
                    <a:pt x="244" y="286"/>
                    <a:pt x="265" y="264"/>
                    <a:pt x="292" y="264"/>
                  </a:cubicBezTo>
                  <a:cubicBezTo>
                    <a:pt x="318" y="264"/>
                    <a:pt x="340" y="286"/>
                    <a:pt x="340" y="312"/>
                  </a:cubicBezTo>
                  <a:cubicBezTo>
                    <a:pt x="340" y="338"/>
                    <a:pt x="318" y="360"/>
                    <a:pt x="292" y="360"/>
                  </a:cubicBezTo>
                  <a:close/>
                  <a:moveTo>
                    <a:pt x="292" y="360"/>
                  </a:moveTo>
                  <a:cubicBezTo>
                    <a:pt x="292" y="360"/>
                    <a:pt x="292" y="360"/>
                    <a:pt x="292" y="3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4">
              <a:extLst>
                <a:ext uri="{FF2B5EF4-FFF2-40B4-BE49-F238E27FC236}">
                  <a16:creationId xmlns:a16="http://schemas.microsoft.com/office/drawing/2014/main" id="{5A5B353D-70B0-EF4B-BB39-7ECD73254F31}"/>
                </a:ext>
              </a:extLst>
            </p:cNvPr>
            <p:cNvSpPr>
              <a:spLocks noEditPoints="1"/>
            </p:cNvSpPr>
            <p:nvPr/>
          </p:nvSpPr>
          <p:spPr bwMode="auto">
            <a:xfrm>
              <a:off x="2226" y="59"/>
              <a:ext cx="761" cy="800"/>
            </a:xfrm>
            <a:custGeom>
              <a:avLst/>
              <a:gdLst>
                <a:gd name="T0" fmla="*/ 30 w 399"/>
                <a:gd name="T1" fmla="*/ 418 h 418"/>
                <a:gd name="T2" fmla="*/ 206 w 399"/>
                <a:gd name="T3" fmla="*/ 418 h 418"/>
                <a:gd name="T4" fmla="*/ 322 w 399"/>
                <a:gd name="T5" fmla="*/ 303 h 418"/>
                <a:gd name="T6" fmla="*/ 322 w 399"/>
                <a:gd name="T7" fmla="*/ 208 h 418"/>
                <a:gd name="T8" fmla="*/ 399 w 399"/>
                <a:gd name="T9" fmla="*/ 106 h 418"/>
                <a:gd name="T10" fmla="*/ 293 w 399"/>
                <a:gd name="T11" fmla="*/ 0 h 418"/>
                <a:gd name="T12" fmla="*/ 187 w 399"/>
                <a:gd name="T13" fmla="*/ 106 h 418"/>
                <a:gd name="T14" fmla="*/ 264 w 399"/>
                <a:gd name="T15" fmla="*/ 208 h 418"/>
                <a:gd name="T16" fmla="*/ 264 w 399"/>
                <a:gd name="T17" fmla="*/ 303 h 418"/>
                <a:gd name="T18" fmla="*/ 206 w 399"/>
                <a:gd name="T19" fmla="*/ 360 h 418"/>
                <a:gd name="T20" fmla="*/ 29 w 399"/>
                <a:gd name="T21" fmla="*/ 360 h 418"/>
                <a:gd name="T22" fmla="*/ 0 w 399"/>
                <a:gd name="T23" fmla="*/ 390 h 418"/>
                <a:gd name="T24" fmla="*/ 30 w 399"/>
                <a:gd name="T25" fmla="*/ 418 h 418"/>
                <a:gd name="T26" fmla="*/ 245 w 399"/>
                <a:gd name="T27" fmla="*/ 106 h 418"/>
                <a:gd name="T28" fmla="*/ 293 w 399"/>
                <a:gd name="T29" fmla="*/ 58 h 418"/>
                <a:gd name="T30" fmla="*/ 341 w 399"/>
                <a:gd name="T31" fmla="*/ 106 h 418"/>
                <a:gd name="T32" fmla="*/ 293 w 399"/>
                <a:gd name="T33" fmla="*/ 154 h 418"/>
                <a:gd name="T34" fmla="*/ 245 w 399"/>
                <a:gd name="T35" fmla="*/ 106 h 418"/>
                <a:gd name="T36" fmla="*/ 245 w 399"/>
                <a:gd name="T37" fmla="*/ 106 h 418"/>
                <a:gd name="T38" fmla="*/ 245 w 399"/>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0" y="418"/>
                  </a:moveTo>
                  <a:cubicBezTo>
                    <a:pt x="206" y="418"/>
                    <a:pt x="206" y="418"/>
                    <a:pt x="206" y="418"/>
                  </a:cubicBezTo>
                  <a:cubicBezTo>
                    <a:pt x="270" y="418"/>
                    <a:pt x="322" y="366"/>
                    <a:pt x="322" y="303"/>
                  </a:cubicBezTo>
                  <a:cubicBezTo>
                    <a:pt x="322" y="208"/>
                    <a:pt x="322" y="208"/>
                    <a:pt x="322" y="208"/>
                  </a:cubicBezTo>
                  <a:cubicBezTo>
                    <a:pt x="366" y="195"/>
                    <a:pt x="399" y="155"/>
                    <a:pt x="399" y="106"/>
                  </a:cubicBezTo>
                  <a:cubicBezTo>
                    <a:pt x="399" y="47"/>
                    <a:pt x="351" y="0"/>
                    <a:pt x="293" y="0"/>
                  </a:cubicBezTo>
                  <a:cubicBezTo>
                    <a:pt x="234" y="0"/>
                    <a:pt x="187" y="47"/>
                    <a:pt x="187" y="106"/>
                  </a:cubicBezTo>
                  <a:cubicBezTo>
                    <a:pt x="187" y="154"/>
                    <a:pt x="219" y="195"/>
                    <a:pt x="264" y="208"/>
                  </a:cubicBezTo>
                  <a:cubicBezTo>
                    <a:pt x="264" y="303"/>
                    <a:pt x="264" y="303"/>
                    <a:pt x="264" y="303"/>
                  </a:cubicBezTo>
                  <a:cubicBezTo>
                    <a:pt x="264" y="334"/>
                    <a:pt x="238" y="360"/>
                    <a:pt x="206" y="360"/>
                  </a:cubicBezTo>
                  <a:cubicBezTo>
                    <a:pt x="29" y="360"/>
                    <a:pt x="29" y="360"/>
                    <a:pt x="29" y="360"/>
                  </a:cubicBezTo>
                  <a:cubicBezTo>
                    <a:pt x="13" y="360"/>
                    <a:pt x="0" y="374"/>
                    <a:pt x="0" y="390"/>
                  </a:cubicBezTo>
                  <a:cubicBezTo>
                    <a:pt x="1" y="405"/>
                    <a:pt x="14" y="418"/>
                    <a:pt x="30" y="418"/>
                  </a:cubicBezTo>
                  <a:close/>
                  <a:moveTo>
                    <a:pt x="245" y="106"/>
                  </a:moveTo>
                  <a:cubicBezTo>
                    <a:pt x="245" y="79"/>
                    <a:pt x="266" y="58"/>
                    <a:pt x="293" y="58"/>
                  </a:cubicBezTo>
                  <a:cubicBezTo>
                    <a:pt x="319" y="58"/>
                    <a:pt x="341" y="79"/>
                    <a:pt x="341" y="106"/>
                  </a:cubicBezTo>
                  <a:cubicBezTo>
                    <a:pt x="341" y="133"/>
                    <a:pt x="319" y="154"/>
                    <a:pt x="293" y="154"/>
                  </a:cubicBezTo>
                  <a:cubicBezTo>
                    <a:pt x="266" y="154"/>
                    <a:pt x="245" y="133"/>
                    <a:pt x="245" y="106"/>
                  </a:cubicBezTo>
                  <a:close/>
                  <a:moveTo>
                    <a:pt x="245" y="106"/>
                  </a:moveTo>
                  <a:cubicBezTo>
                    <a:pt x="245" y="106"/>
                    <a:pt x="245" y="106"/>
                    <a:pt x="245"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62" name="Picture 161">
            <a:extLst>
              <a:ext uri="{FF2B5EF4-FFF2-40B4-BE49-F238E27FC236}">
                <a16:creationId xmlns:a16="http://schemas.microsoft.com/office/drawing/2014/main" id="{A3C37D29-6A00-C942-BCBE-AD76E492D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672" y="304387"/>
            <a:ext cx="1548277" cy="705901"/>
          </a:xfrm>
          <a:prstGeom prst="rect">
            <a:avLst/>
          </a:prstGeom>
        </p:spPr>
      </p:pic>
    </p:spTree>
    <p:extLst>
      <p:ext uri="{BB962C8B-B14F-4D97-AF65-F5344CB8AC3E}">
        <p14:creationId xmlns:p14="http://schemas.microsoft.com/office/powerpoint/2010/main" val="142527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7778E-6 -0.04475 L -2.77778E-6 7.40741E-7 " pathEditMode="relative" rAng="0" ptsTypes="AA">
                                      <p:cBhvr>
                                        <p:cTn id="9" dur="1000" fill="hold"/>
                                        <p:tgtEl>
                                          <p:spTgt spid="2"/>
                                        </p:tgtEl>
                                        <p:attrNameLst>
                                          <p:attrName>ppt_x</p:attrName>
                                          <p:attrName>ppt_y</p:attrName>
                                        </p:attrNameLst>
                                      </p:cBhvr>
                                      <p:rCtr x="0" y="2222"/>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2.77778E-6 -0.04475 L -2.77778E-6 7.40741E-7 " pathEditMode="relative" rAng="0" ptsTypes="AA">
                                      <p:cBhvr>
                                        <p:cTn id="14" dur="1000" fill="hold"/>
                                        <p:tgtEl>
                                          <p:spTgt spid="3"/>
                                        </p:tgtEl>
                                        <p:attrNameLst>
                                          <p:attrName>ppt_x</p:attrName>
                                          <p:attrName>ppt_y</p:attrName>
                                        </p:attrNameLst>
                                      </p:cBhvr>
                                      <p:rCtr x="0" y="2222"/>
                                    </p:animMotion>
                                  </p:childTnLst>
                                </p:cTn>
                              </p:par>
                              <p:par>
                                <p:cTn id="15" presetID="10" presetClass="entr" presetSubtype="0" fill="hold" grpId="0"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400"/>
                                  </p:stCondLst>
                                  <p:childTnLst>
                                    <p:animMotion origin="layout" path="M -2.77778E-6 -0.04475 L -2.77778E-6 7.40741E-7 " pathEditMode="relative" rAng="0" ptsTypes="AA">
                                      <p:cBhvr>
                                        <p:cTn id="19" dur="1000" fill="hold"/>
                                        <p:tgtEl>
                                          <p:spTgt spid="4"/>
                                        </p:tgtEl>
                                        <p:attrNameLst>
                                          <p:attrName>ppt_x</p:attrName>
                                          <p:attrName>ppt_y</p:attrName>
                                        </p:attrNameLst>
                                      </p:cBhvr>
                                      <p:rCtr x="0" y="2222"/>
                                    </p:animMotion>
                                  </p:childTnLst>
                                </p:cTn>
                              </p:par>
                              <p:par>
                                <p:cTn id="20" presetID="10" presetClass="entr" presetSubtype="0" fill="hold" grpId="0" nodeType="withEffect">
                                  <p:stCondLst>
                                    <p:cond delay="6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600"/>
                                  </p:stCondLst>
                                  <p:childTnLst>
                                    <p:animMotion origin="layout" path="M -2.77778E-6 -0.04475 L -2.77778E-6 7.40741E-7 " pathEditMode="relative" rAng="0" ptsTypes="AA">
                                      <p:cBhvr>
                                        <p:cTn id="24" dur="1000" fill="hold"/>
                                        <p:tgtEl>
                                          <p:spTgt spid="5"/>
                                        </p:tgtEl>
                                        <p:attrNameLst>
                                          <p:attrName>ppt_x</p:attrName>
                                          <p:attrName>ppt_y</p:attrName>
                                        </p:attrNameLst>
                                      </p:cBhvr>
                                      <p:rCtr x="0" y="2222"/>
                                    </p:animMotion>
                                  </p:childTnLst>
                                </p:cTn>
                              </p:par>
                              <p:par>
                                <p:cTn id="25" presetID="10" presetClass="entr" presetSubtype="0" fill="hold" grpId="0" nodeType="withEffect">
                                  <p:stCondLst>
                                    <p:cond delay="8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53" presetClass="entr" presetSubtype="16" fill="hold" nodeType="withEffect">
                                  <p:stCondLst>
                                    <p:cond delay="65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grpId="0" nodeType="withEffect">
                                  <p:stCondLst>
                                    <p:cond delay="450"/>
                                  </p:stCondLst>
                                  <p:childTnLst>
                                    <p:set>
                                      <p:cBhvr>
                                        <p:cTn id="34" dur="1" fill="hold">
                                          <p:stCondLst>
                                            <p:cond delay="0"/>
                                          </p:stCondLst>
                                        </p:cTn>
                                        <p:tgtEl>
                                          <p:spTgt spid="150"/>
                                        </p:tgtEl>
                                        <p:attrNameLst>
                                          <p:attrName>style.visibility</p:attrName>
                                        </p:attrNameLst>
                                      </p:cBhvr>
                                      <p:to>
                                        <p:strVal val="visible"/>
                                      </p:to>
                                    </p:set>
                                    <p:anim calcmode="lin" valueType="num">
                                      <p:cBhvr>
                                        <p:cTn id="35" dur="500" fill="hold"/>
                                        <p:tgtEl>
                                          <p:spTgt spid="150"/>
                                        </p:tgtEl>
                                        <p:attrNameLst>
                                          <p:attrName>ppt_w</p:attrName>
                                        </p:attrNameLst>
                                      </p:cBhvr>
                                      <p:tavLst>
                                        <p:tav tm="0">
                                          <p:val>
                                            <p:fltVal val="0"/>
                                          </p:val>
                                        </p:tav>
                                        <p:tav tm="100000">
                                          <p:val>
                                            <p:strVal val="#ppt_w"/>
                                          </p:val>
                                        </p:tav>
                                      </p:tavLst>
                                    </p:anim>
                                    <p:anim calcmode="lin" valueType="num">
                                      <p:cBhvr>
                                        <p:cTn id="36" dur="500" fill="hold"/>
                                        <p:tgtEl>
                                          <p:spTgt spid="150"/>
                                        </p:tgtEl>
                                        <p:attrNameLst>
                                          <p:attrName>ppt_h</p:attrName>
                                        </p:attrNameLst>
                                      </p:cBhvr>
                                      <p:tavLst>
                                        <p:tav tm="0">
                                          <p:val>
                                            <p:fltVal val="0"/>
                                          </p:val>
                                        </p:tav>
                                        <p:tav tm="100000">
                                          <p:val>
                                            <p:strVal val="#ppt_h"/>
                                          </p:val>
                                        </p:tav>
                                      </p:tavLst>
                                    </p:anim>
                                    <p:animEffect transition="in" filter="fade">
                                      <p:cBhvr>
                                        <p:cTn id="37" dur="500"/>
                                        <p:tgtEl>
                                          <p:spTgt spid="150"/>
                                        </p:tgtEl>
                                      </p:cBhvr>
                                    </p:animEffect>
                                  </p:childTnLst>
                                </p:cTn>
                              </p:par>
                              <p:par>
                                <p:cTn id="38" presetID="10" presetClass="entr" presetSubtype="0" fill="hold" nodeType="withEffect">
                                  <p:stCondLst>
                                    <p:cond delay="250"/>
                                  </p:stCondLst>
                                  <p:childTnLst>
                                    <p:set>
                                      <p:cBhvr>
                                        <p:cTn id="39" dur="1" fill="hold">
                                          <p:stCondLst>
                                            <p:cond delay="0"/>
                                          </p:stCondLst>
                                        </p:cTn>
                                        <p:tgtEl>
                                          <p:spTgt spid="151"/>
                                        </p:tgtEl>
                                        <p:attrNameLst>
                                          <p:attrName>style.visibility</p:attrName>
                                        </p:attrNameLst>
                                      </p:cBhvr>
                                      <p:to>
                                        <p:strVal val="visible"/>
                                      </p:to>
                                    </p:set>
                                    <p:animEffect transition="in" filter="fade">
                                      <p:cBhvr>
                                        <p:cTn id="40"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5" grpId="0"/>
      <p:bldP spid="5" grpId="1"/>
      <p:bldP spid="7" grpId="0" animBg="1"/>
      <p:bldP spid="15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12A-1370-2B4B-A205-A45353E34509}"/>
              </a:ext>
            </a:extLst>
          </p:cNvPr>
          <p:cNvSpPr>
            <a:spLocks noGrp="1"/>
          </p:cNvSpPr>
          <p:nvPr>
            <p:ph type="title"/>
          </p:nvPr>
        </p:nvSpPr>
        <p:spPr/>
        <p:txBody>
          <a:bodyPr/>
          <a:lstStyle/>
          <a:p>
            <a:r>
              <a:rPr lang="en-US" dirty="0"/>
              <a:t>Customers</a:t>
            </a:r>
          </a:p>
        </p:txBody>
      </p:sp>
    </p:spTree>
    <p:extLst>
      <p:ext uri="{BB962C8B-B14F-4D97-AF65-F5344CB8AC3E}">
        <p14:creationId xmlns:p14="http://schemas.microsoft.com/office/powerpoint/2010/main" val="63793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BBA48DFA-78F9-1448-AC0F-0EA4836F7A75}"/>
              </a:ext>
            </a:extLst>
          </p:cNvPr>
          <p:cNvGrpSpPr/>
          <p:nvPr/>
        </p:nvGrpSpPr>
        <p:grpSpPr>
          <a:xfrm>
            <a:off x="63799" y="578866"/>
            <a:ext cx="9020696" cy="4110162"/>
            <a:chOff x="57493" y="471661"/>
            <a:chExt cx="9020696" cy="4110162"/>
          </a:xfrm>
        </p:grpSpPr>
        <p:pic>
          <p:nvPicPr>
            <p:cNvPr id="3" name="Picture 2">
              <a:extLst>
                <a:ext uri="{FF2B5EF4-FFF2-40B4-BE49-F238E27FC236}">
                  <a16:creationId xmlns:a16="http://schemas.microsoft.com/office/drawing/2014/main" id="{D1FD188B-12A5-B849-ADB2-978BD7AD0B1B}"/>
                </a:ext>
              </a:extLst>
            </p:cNvPr>
            <p:cNvPicPr>
              <a:picLocks noChangeAspect="1"/>
            </p:cNvPicPr>
            <p:nvPr/>
          </p:nvPicPr>
          <p:blipFill>
            <a:blip r:embed="rId2"/>
            <a:stretch>
              <a:fillRect/>
            </a:stretch>
          </p:blipFill>
          <p:spPr>
            <a:xfrm>
              <a:off x="57493" y="1900382"/>
              <a:ext cx="822960" cy="548640"/>
            </a:xfrm>
            <a:prstGeom prst="rect">
              <a:avLst/>
            </a:prstGeom>
          </p:spPr>
        </p:pic>
        <p:pic>
          <p:nvPicPr>
            <p:cNvPr id="5" name="Picture 4">
              <a:extLst>
                <a:ext uri="{FF2B5EF4-FFF2-40B4-BE49-F238E27FC236}">
                  <a16:creationId xmlns:a16="http://schemas.microsoft.com/office/drawing/2014/main" id="{4D9F8A6E-A279-4745-9746-9EFF97F8D2D1}"/>
                </a:ext>
              </a:extLst>
            </p:cNvPr>
            <p:cNvPicPr>
              <a:picLocks noChangeAspect="1"/>
            </p:cNvPicPr>
            <p:nvPr/>
          </p:nvPicPr>
          <p:blipFill>
            <a:blip r:embed="rId3"/>
            <a:stretch>
              <a:fillRect/>
            </a:stretch>
          </p:blipFill>
          <p:spPr>
            <a:xfrm>
              <a:off x="6433513" y="4033183"/>
              <a:ext cx="822960" cy="548640"/>
            </a:xfrm>
            <a:prstGeom prst="rect">
              <a:avLst/>
            </a:prstGeom>
          </p:spPr>
        </p:pic>
        <p:pic>
          <p:nvPicPr>
            <p:cNvPr id="7" name="Picture 6">
              <a:extLst>
                <a:ext uri="{FF2B5EF4-FFF2-40B4-BE49-F238E27FC236}">
                  <a16:creationId xmlns:a16="http://schemas.microsoft.com/office/drawing/2014/main" id="{3F88067E-45B7-3C44-ADDD-242AE9AEE9AD}"/>
                </a:ext>
              </a:extLst>
            </p:cNvPr>
            <p:cNvPicPr>
              <a:picLocks noChangeAspect="1"/>
            </p:cNvPicPr>
            <p:nvPr/>
          </p:nvPicPr>
          <p:blipFill>
            <a:blip r:embed="rId4"/>
            <a:stretch>
              <a:fillRect/>
            </a:stretch>
          </p:blipFill>
          <p:spPr>
            <a:xfrm>
              <a:off x="6433513" y="2611315"/>
              <a:ext cx="822960" cy="548640"/>
            </a:xfrm>
            <a:prstGeom prst="rect">
              <a:avLst/>
            </a:prstGeom>
          </p:spPr>
        </p:pic>
        <p:pic>
          <p:nvPicPr>
            <p:cNvPr id="9" name="Picture 8">
              <a:extLst>
                <a:ext uri="{FF2B5EF4-FFF2-40B4-BE49-F238E27FC236}">
                  <a16:creationId xmlns:a16="http://schemas.microsoft.com/office/drawing/2014/main" id="{25346363-454C-6D44-9BAF-07507BD71192}"/>
                </a:ext>
              </a:extLst>
            </p:cNvPr>
            <p:cNvPicPr>
              <a:picLocks noChangeAspect="1"/>
            </p:cNvPicPr>
            <p:nvPr/>
          </p:nvPicPr>
          <p:blipFill>
            <a:blip r:embed="rId5"/>
            <a:stretch>
              <a:fillRect/>
            </a:stretch>
          </p:blipFill>
          <p:spPr>
            <a:xfrm>
              <a:off x="7344373" y="3335958"/>
              <a:ext cx="822960" cy="548640"/>
            </a:xfrm>
            <a:prstGeom prst="rect">
              <a:avLst/>
            </a:prstGeom>
          </p:spPr>
        </p:pic>
        <p:pic>
          <p:nvPicPr>
            <p:cNvPr id="11" name="Picture 10">
              <a:extLst>
                <a:ext uri="{FF2B5EF4-FFF2-40B4-BE49-F238E27FC236}">
                  <a16:creationId xmlns:a16="http://schemas.microsoft.com/office/drawing/2014/main" id="{D4B90EAA-2C21-4B43-A5AA-B226228B5376}"/>
                </a:ext>
              </a:extLst>
            </p:cNvPr>
            <p:cNvPicPr>
              <a:picLocks noChangeAspect="1"/>
            </p:cNvPicPr>
            <p:nvPr/>
          </p:nvPicPr>
          <p:blipFill>
            <a:blip r:embed="rId6"/>
            <a:stretch>
              <a:fillRect/>
            </a:stretch>
          </p:blipFill>
          <p:spPr>
            <a:xfrm>
              <a:off x="6433513" y="3335958"/>
              <a:ext cx="822960" cy="548640"/>
            </a:xfrm>
            <a:prstGeom prst="rect">
              <a:avLst/>
            </a:prstGeom>
          </p:spPr>
        </p:pic>
        <p:pic>
          <p:nvPicPr>
            <p:cNvPr id="13" name="Picture 12">
              <a:extLst>
                <a:ext uri="{FF2B5EF4-FFF2-40B4-BE49-F238E27FC236}">
                  <a16:creationId xmlns:a16="http://schemas.microsoft.com/office/drawing/2014/main" id="{3BA5D3CB-E0CB-4349-A38B-0E054A1D49C2}"/>
                </a:ext>
              </a:extLst>
            </p:cNvPr>
            <p:cNvPicPr>
              <a:picLocks noChangeAspect="1"/>
            </p:cNvPicPr>
            <p:nvPr/>
          </p:nvPicPr>
          <p:blipFill>
            <a:blip r:embed="rId7"/>
            <a:stretch>
              <a:fillRect/>
            </a:stretch>
          </p:blipFill>
          <p:spPr>
            <a:xfrm>
              <a:off x="3700933" y="4033183"/>
              <a:ext cx="822960" cy="548640"/>
            </a:xfrm>
            <a:prstGeom prst="rect">
              <a:avLst/>
            </a:prstGeom>
          </p:spPr>
        </p:pic>
        <p:pic>
          <p:nvPicPr>
            <p:cNvPr id="15" name="Picture 14">
              <a:extLst>
                <a:ext uri="{FF2B5EF4-FFF2-40B4-BE49-F238E27FC236}">
                  <a16:creationId xmlns:a16="http://schemas.microsoft.com/office/drawing/2014/main" id="{EB105A13-58C5-7444-88E3-0EEED55EB08C}"/>
                </a:ext>
              </a:extLst>
            </p:cNvPr>
            <p:cNvPicPr>
              <a:picLocks noChangeAspect="1"/>
            </p:cNvPicPr>
            <p:nvPr/>
          </p:nvPicPr>
          <p:blipFill>
            <a:blip r:embed="rId8"/>
            <a:stretch>
              <a:fillRect/>
            </a:stretch>
          </p:blipFill>
          <p:spPr>
            <a:xfrm>
              <a:off x="4611793" y="4033183"/>
              <a:ext cx="822960" cy="548640"/>
            </a:xfrm>
            <a:prstGeom prst="rect">
              <a:avLst/>
            </a:prstGeom>
          </p:spPr>
        </p:pic>
        <p:pic>
          <p:nvPicPr>
            <p:cNvPr id="17" name="Picture 16">
              <a:extLst>
                <a:ext uri="{FF2B5EF4-FFF2-40B4-BE49-F238E27FC236}">
                  <a16:creationId xmlns:a16="http://schemas.microsoft.com/office/drawing/2014/main" id="{11039399-9FDD-0A47-B23B-6D8A05708EBC}"/>
                </a:ext>
              </a:extLst>
            </p:cNvPr>
            <p:cNvPicPr>
              <a:picLocks noChangeAspect="1"/>
            </p:cNvPicPr>
            <p:nvPr/>
          </p:nvPicPr>
          <p:blipFill>
            <a:blip r:embed="rId9"/>
            <a:stretch>
              <a:fillRect/>
            </a:stretch>
          </p:blipFill>
          <p:spPr>
            <a:xfrm>
              <a:off x="4611793" y="2611315"/>
              <a:ext cx="822960" cy="548640"/>
            </a:xfrm>
            <a:prstGeom prst="rect">
              <a:avLst/>
            </a:prstGeom>
          </p:spPr>
        </p:pic>
        <p:pic>
          <p:nvPicPr>
            <p:cNvPr id="19" name="Picture 18">
              <a:extLst>
                <a:ext uri="{FF2B5EF4-FFF2-40B4-BE49-F238E27FC236}">
                  <a16:creationId xmlns:a16="http://schemas.microsoft.com/office/drawing/2014/main" id="{67DCD229-83F3-7642-8230-325BB53A1BEF}"/>
                </a:ext>
              </a:extLst>
            </p:cNvPr>
            <p:cNvPicPr>
              <a:picLocks noChangeAspect="1"/>
            </p:cNvPicPr>
            <p:nvPr/>
          </p:nvPicPr>
          <p:blipFill>
            <a:blip r:embed="rId10"/>
            <a:stretch>
              <a:fillRect/>
            </a:stretch>
          </p:blipFill>
          <p:spPr>
            <a:xfrm>
              <a:off x="968353" y="2611315"/>
              <a:ext cx="822960" cy="548640"/>
            </a:xfrm>
            <a:prstGeom prst="rect">
              <a:avLst/>
            </a:prstGeom>
          </p:spPr>
        </p:pic>
        <p:pic>
          <p:nvPicPr>
            <p:cNvPr id="21" name="Picture 20">
              <a:extLst>
                <a:ext uri="{FF2B5EF4-FFF2-40B4-BE49-F238E27FC236}">
                  <a16:creationId xmlns:a16="http://schemas.microsoft.com/office/drawing/2014/main" id="{39957184-B7C6-C94E-9302-B84D9B0452E0}"/>
                </a:ext>
              </a:extLst>
            </p:cNvPr>
            <p:cNvPicPr>
              <a:picLocks noChangeAspect="1"/>
            </p:cNvPicPr>
            <p:nvPr/>
          </p:nvPicPr>
          <p:blipFill>
            <a:blip r:embed="rId11"/>
            <a:stretch>
              <a:fillRect/>
            </a:stretch>
          </p:blipFill>
          <p:spPr>
            <a:xfrm>
              <a:off x="7344373" y="2611315"/>
              <a:ext cx="822960" cy="548640"/>
            </a:xfrm>
            <a:prstGeom prst="rect">
              <a:avLst/>
            </a:prstGeom>
          </p:spPr>
        </p:pic>
        <p:pic>
          <p:nvPicPr>
            <p:cNvPr id="23" name="Picture 22">
              <a:extLst>
                <a:ext uri="{FF2B5EF4-FFF2-40B4-BE49-F238E27FC236}">
                  <a16:creationId xmlns:a16="http://schemas.microsoft.com/office/drawing/2014/main" id="{EB8003E5-C6D8-B842-9D6F-F8C6DF01308D}"/>
                </a:ext>
              </a:extLst>
            </p:cNvPr>
            <p:cNvPicPr>
              <a:picLocks noChangeAspect="1"/>
            </p:cNvPicPr>
            <p:nvPr/>
          </p:nvPicPr>
          <p:blipFill>
            <a:blip r:embed="rId12"/>
            <a:stretch>
              <a:fillRect/>
            </a:stretch>
          </p:blipFill>
          <p:spPr>
            <a:xfrm>
              <a:off x="8255229" y="3335958"/>
              <a:ext cx="822960" cy="548640"/>
            </a:xfrm>
            <a:prstGeom prst="rect">
              <a:avLst/>
            </a:prstGeom>
          </p:spPr>
        </p:pic>
        <p:pic>
          <p:nvPicPr>
            <p:cNvPr id="25" name="Picture 24">
              <a:extLst>
                <a:ext uri="{FF2B5EF4-FFF2-40B4-BE49-F238E27FC236}">
                  <a16:creationId xmlns:a16="http://schemas.microsoft.com/office/drawing/2014/main" id="{BAF6EFB4-AC28-ED47-A4AD-50A6385BBA9B}"/>
                </a:ext>
              </a:extLst>
            </p:cNvPr>
            <p:cNvPicPr>
              <a:picLocks noChangeAspect="1"/>
            </p:cNvPicPr>
            <p:nvPr/>
          </p:nvPicPr>
          <p:blipFill>
            <a:blip r:embed="rId13"/>
            <a:stretch>
              <a:fillRect/>
            </a:stretch>
          </p:blipFill>
          <p:spPr>
            <a:xfrm>
              <a:off x="7344373" y="1900382"/>
              <a:ext cx="822960" cy="548640"/>
            </a:xfrm>
            <a:prstGeom prst="rect">
              <a:avLst/>
            </a:prstGeom>
          </p:spPr>
        </p:pic>
        <p:pic>
          <p:nvPicPr>
            <p:cNvPr id="27" name="Picture 26">
              <a:extLst>
                <a:ext uri="{FF2B5EF4-FFF2-40B4-BE49-F238E27FC236}">
                  <a16:creationId xmlns:a16="http://schemas.microsoft.com/office/drawing/2014/main" id="{00C6337A-11CF-7B4A-B50A-65FFB6D45C59}"/>
                </a:ext>
              </a:extLst>
            </p:cNvPr>
            <p:cNvPicPr>
              <a:picLocks noChangeAspect="1"/>
            </p:cNvPicPr>
            <p:nvPr/>
          </p:nvPicPr>
          <p:blipFill>
            <a:blip r:embed="rId14"/>
            <a:stretch>
              <a:fillRect/>
            </a:stretch>
          </p:blipFill>
          <p:spPr>
            <a:xfrm>
              <a:off x="5522653" y="4033183"/>
              <a:ext cx="822960" cy="548640"/>
            </a:xfrm>
            <a:prstGeom prst="rect">
              <a:avLst/>
            </a:prstGeom>
          </p:spPr>
        </p:pic>
        <p:pic>
          <p:nvPicPr>
            <p:cNvPr id="29" name="Picture 28">
              <a:extLst>
                <a:ext uri="{FF2B5EF4-FFF2-40B4-BE49-F238E27FC236}">
                  <a16:creationId xmlns:a16="http://schemas.microsoft.com/office/drawing/2014/main" id="{0352B53C-3EB6-C641-881E-824CF0FBEC49}"/>
                </a:ext>
              </a:extLst>
            </p:cNvPr>
            <p:cNvPicPr>
              <a:picLocks noChangeAspect="1"/>
            </p:cNvPicPr>
            <p:nvPr/>
          </p:nvPicPr>
          <p:blipFill>
            <a:blip r:embed="rId15"/>
            <a:stretch>
              <a:fillRect/>
            </a:stretch>
          </p:blipFill>
          <p:spPr>
            <a:xfrm>
              <a:off x="57493" y="471661"/>
              <a:ext cx="822960" cy="548640"/>
            </a:xfrm>
            <a:prstGeom prst="rect">
              <a:avLst/>
            </a:prstGeom>
          </p:spPr>
        </p:pic>
        <p:pic>
          <p:nvPicPr>
            <p:cNvPr id="31" name="Picture 30">
              <a:extLst>
                <a:ext uri="{FF2B5EF4-FFF2-40B4-BE49-F238E27FC236}">
                  <a16:creationId xmlns:a16="http://schemas.microsoft.com/office/drawing/2014/main" id="{E29852A7-3387-C24A-96CB-F50C07AA307D}"/>
                </a:ext>
              </a:extLst>
            </p:cNvPr>
            <p:cNvPicPr>
              <a:picLocks noChangeAspect="1"/>
            </p:cNvPicPr>
            <p:nvPr/>
          </p:nvPicPr>
          <p:blipFill>
            <a:blip r:embed="rId16"/>
            <a:stretch>
              <a:fillRect/>
            </a:stretch>
          </p:blipFill>
          <p:spPr>
            <a:xfrm>
              <a:off x="968353" y="471661"/>
              <a:ext cx="822960" cy="548640"/>
            </a:xfrm>
            <a:prstGeom prst="rect">
              <a:avLst/>
            </a:prstGeom>
          </p:spPr>
        </p:pic>
        <p:pic>
          <p:nvPicPr>
            <p:cNvPr id="33" name="Picture 32">
              <a:extLst>
                <a:ext uri="{FF2B5EF4-FFF2-40B4-BE49-F238E27FC236}">
                  <a16:creationId xmlns:a16="http://schemas.microsoft.com/office/drawing/2014/main" id="{B7C14D3F-A3D9-F64B-98EA-FC95D1536D9E}"/>
                </a:ext>
              </a:extLst>
            </p:cNvPr>
            <p:cNvPicPr>
              <a:picLocks noChangeAspect="1"/>
            </p:cNvPicPr>
            <p:nvPr/>
          </p:nvPicPr>
          <p:blipFill>
            <a:blip r:embed="rId17"/>
            <a:stretch>
              <a:fillRect/>
            </a:stretch>
          </p:blipFill>
          <p:spPr>
            <a:xfrm>
              <a:off x="2790073" y="2611315"/>
              <a:ext cx="822960" cy="548640"/>
            </a:xfrm>
            <a:prstGeom prst="rect">
              <a:avLst/>
            </a:prstGeom>
          </p:spPr>
        </p:pic>
        <p:pic>
          <p:nvPicPr>
            <p:cNvPr id="35" name="Picture 34">
              <a:extLst>
                <a:ext uri="{FF2B5EF4-FFF2-40B4-BE49-F238E27FC236}">
                  <a16:creationId xmlns:a16="http://schemas.microsoft.com/office/drawing/2014/main" id="{B120952C-3C88-E349-BE1B-68D69839451F}"/>
                </a:ext>
              </a:extLst>
            </p:cNvPr>
            <p:cNvPicPr>
              <a:picLocks noChangeAspect="1"/>
            </p:cNvPicPr>
            <p:nvPr/>
          </p:nvPicPr>
          <p:blipFill>
            <a:blip r:embed="rId18"/>
            <a:stretch>
              <a:fillRect/>
            </a:stretch>
          </p:blipFill>
          <p:spPr>
            <a:xfrm>
              <a:off x="6433513" y="1900382"/>
              <a:ext cx="822960" cy="548640"/>
            </a:xfrm>
            <a:prstGeom prst="rect">
              <a:avLst/>
            </a:prstGeom>
          </p:spPr>
        </p:pic>
        <p:pic>
          <p:nvPicPr>
            <p:cNvPr id="37" name="Picture 36">
              <a:extLst>
                <a:ext uri="{FF2B5EF4-FFF2-40B4-BE49-F238E27FC236}">
                  <a16:creationId xmlns:a16="http://schemas.microsoft.com/office/drawing/2014/main" id="{A2D03E3C-2D9F-9144-83AA-BB3EB952EA62}"/>
                </a:ext>
              </a:extLst>
            </p:cNvPr>
            <p:cNvPicPr>
              <a:picLocks noChangeAspect="1"/>
            </p:cNvPicPr>
            <p:nvPr/>
          </p:nvPicPr>
          <p:blipFill>
            <a:blip r:embed="rId19"/>
            <a:stretch>
              <a:fillRect/>
            </a:stretch>
          </p:blipFill>
          <p:spPr>
            <a:xfrm>
              <a:off x="8255229" y="2618170"/>
              <a:ext cx="822960" cy="548640"/>
            </a:xfrm>
            <a:prstGeom prst="rect">
              <a:avLst/>
            </a:prstGeom>
          </p:spPr>
        </p:pic>
        <p:pic>
          <p:nvPicPr>
            <p:cNvPr id="39" name="Picture 38">
              <a:extLst>
                <a:ext uri="{FF2B5EF4-FFF2-40B4-BE49-F238E27FC236}">
                  <a16:creationId xmlns:a16="http://schemas.microsoft.com/office/drawing/2014/main" id="{64C7BEA9-2ECA-2A4F-820C-F21A7DA2000E}"/>
                </a:ext>
              </a:extLst>
            </p:cNvPr>
            <p:cNvPicPr>
              <a:picLocks noChangeAspect="1"/>
            </p:cNvPicPr>
            <p:nvPr/>
          </p:nvPicPr>
          <p:blipFill>
            <a:blip r:embed="rId20"/>
            <a:stretch>
              <a:fillRect/>
            </a:stretch>
          </p:blipFill>
          <p:spPr>
            <a:xfrm>
              <a:off x="3700933" y="2611315"/>
              <a:ext cx="822960" cy="548640"/>
            </a:xfrm>
            <a:prstGeom prst="rect">
              <a:avLst/>
            </a:prstGeom>
          </p:spPr>
        </p:pic>
        <p:pic>
          <p:nvPicPr>
            <p:cNvPr id="41" name="Picture 40">
              <a:extLst>
                <a:ext uri="{FF2B5EF4-FFF2-40B4-BE49-F238E27FC236}">
                  <a16:creationId xmlns:a16="http://schemas.microsoft.com/office/drawing/2014/main" id="{82A9EA8B-63C4-DA46-8FE8-EA99A93AF727}"/>
                </a:ext>
              </a:extLst>
            </p:cNvPr>
            <p:cNvPicPr>
              <a:picLocks noChangeAspect="1"/>
            </p:cNvPicPr>
            <p:nvPr/>
          </p:nvPicPr>
          <p:blipFill>
            <a:blip r:embed="rId21"/>
            <a:stretch>
              <a:fillRect/>
            </a:stretch>
          </p:blipFill>
          <p:spPr>
            <a:xfrm>
              <a:off x="1879213" y="1900382"/>
              <a:ext cx="822960" cy="548640"/>
            </a:xfrm>
            <a:prstGeom prst="rect">
              <a:avLst/>
            </a:prstGeom>
          </p:spPr>
        </p:pic>
        <p:pic>
          <p:nvPicPr>
            <p:cNvPr id="43" name="Picture 42">
              <a:extLst>
                <a:ext uri="{FF2B5EF4-FFF2-40B4-BE49-F238E27FC236}">
                  <a16:creationId xmlns:a16="http://schemas.microsoft.com/office/drawing/2014/main" id="{73F3ECB6-727C-8743-8B77-36283164AE5E}"/>
                </a:ext>
              </a:extLst>
            </p:cNvPr>
            <p:cNvPicPr>
              <a:picLocks noChangeAspect="1"/>
            </p:cNvPicPr>
            <p:nvPr/>
          </p:nvPicPr>
          <p:blipFill>
            <a:blip r:embed="rId22"/>
            <a:stretch>
              <a:fillRect/>
            </a:stretch>
          </p:blipFill>
          <p:spPr>
            <a:xfrm>
              <a:off x="3700933" y="3335958"/>
              <a:ext cx="822960" cy="548640"/>
            </a:xfrm>
            <a:prstGeom prst="rect">
              <a:avLst/>
            </a:prstGeom>
          </p:spPr>
        </p:pic>
        <p:pic>
          <p:nvPicPr>
            <p:cNvPr id="45" name="Picture 44">
              <a:extLst>
                <a:ext uri="{FF2B5EF4-FFF2-40B4-BE49-F238E27FC236}">
                  <a16:creationId xmlns:a16="http://schemas.microsoft.com/office/drawing/2014/main" id="{D609AAAA-E49D-DD46-9F75-DE8AFFEECD1E}"/>
                </a:ext>
              </a:extLst>
            </p:cNvPr>
            <p:cNvPicPr>
              <a:picLocks noChangeAspect="1"/>
            </p:cNvPicPr>
            <p:nvPr/>
          </p:nvPicPr>
          <p:blipFill>
            <a:blip r:embed="rId23"/>
            <a:stretch>
              <a:fillRect/>
            </a:stretch>
          </p:blipFill>
          <p:spPr>
            <a:xfrm>
              <a:off x="1879213" y="4033183"/>
              <a:ext cx="822960" cy="548640"/>
            </a:xfrm>
            <a:prstGeom prst="rect">
              <a:avLst/>
            </a:prstGeom>
          </p:spPr>
        </p:pic>
        <p:pic>
          <p:nvPicPr>
            <p:cNvPr id="47" name="Picture 46">
              <a:extLst>
                <a:ext uri="{FF2B5EF4-FFF2-40B4-BE49-F238E27FC236}">
                  <a16:creationId xmlns:a16="http://schemas.microsoft.com/office/drawing/2014/main" id="{F7AD81F5-888B-7A4F-ACF5-8857FD88FDA5}"/>
                </a:ext>
              </a:extLst>
            </p:cNvPr>
            <p:cNvPicPr>
              <a:picLocks noChangeAspect="1"/>
            </p:cNvPicPr>
            <p:nvPr/>
          </p:nvPicPr>
          <p:blipFill>
            <a:blip r:embed="rId24"/>
            <a:stretch>
              <a:fillRect/>
            </a:stretch>
          </p:blipFill>
          <p:spPr>
            <a:xfrm>
              <a:off x="7344373" y="4033183"/>
              <a:ext cx="822960" cy="548640"/>
            </a:xfrm>
            <a:prstGeom prst="rect">
              <a:avLst/>
            </a:prstGeom>
          </p:spPr>
        </p:pic>
        <p:pic>
          <p:nvPicPr>
            <p:cNvPr id="49" name="Picture 48">
              <a:extLst>
                <a:ext uri="{FF2B5EF4-FFF2-40B4-BE49-F238E27FC236}">
                  <a16:creationId xmlns:a16="http://schemas.microsoft.com/office/drawing/2014/main" id="{9EDCD18C-59CD-C340-AE8F-3BA5CCB607C1}"/>
                </a:ext>
              </a:extLst>
            </p:cNvPr>
            <p:cNvPicPr>
              <a:picLocks noChangeAspect="1"/>
            </p:cNvPicPr>
            <p:nvPr/>
          </p:nvPicPr>
          <p:blipFill>
            <a:blip r:embed="rId25"/>
            <a:stretch>
              <a:fillRect/>
            </a:stretch>
          </p:blipFill>
          <p:spPr>
            <a:xfrm>
              <a:off x="4611793" y="3335958"/>
              <a:ext cx="822960" cy="548640"/>
            </a:xfrm>
            <a:prstGeom prst="rect">
              <a:avLst/>
            </a:prstGeom>
          </p:spPr>
        </p:pic>
        <p:pic>
          <p:nvPicPr>
            <p:cNvPr id="51" name="Picture 50">
              <a:extLst>
                <a:ext uri="{FF2B5EF4-FFF2-40B4-BE49-F238E27FC236}">
                  <a16:creationId xmlns:a16="http://schemas.microsoft.com/office/drawing/2014/main" id="{8026E37C-EC19-9542-AEA2-EB2155D3F456}"/>
                </a:ext>
              </a:extLst>
            </p:cNvPr>
            <p:cNvPicPr>
              <a:picLocks noChangeAspect="1"/>
            </p:cNvPicPr>
            <p:nvPr/>
          </p:nvPicPr>
          <p:blipFill>
            <a:blip r:embed="rId26"/>
            <a:stretch>
              <a:fillRect/>
            </a:stretch>
          </p:blipFill>
          <p:spPr>
            <a:xfrm>
              <a:off x="8255229" y="471661"/>
              <a:ext cx="822960" cy="548640"/>
            </a:xfrm>
            <a:prstGeom prst="rect">
              <a:avLst/>
            </a:prstGeom>
          </p:spPr>
        </p:pic>
        <p:pic>
          <p:nvPicPr>
            <p:cNvPr id="53" name="Picture 52">
              <a:extLst>
                <a:ext uri="{FF2B5EF4-FFF2-40B4-BE49-F238E27FC236}">
                  <a16:creationId xmlns:a16="http://schemas.microsoft.com/office/drawing/2014/main" id="{5E57AE5B-CDDF-D746-AD3E-02BAE1EFC612}"/>
                </a:ext>
              </a:extLst>
            </p:cNvPr>
            <p:cNvPicPr>
              <a:picLocks noChangeAspect="1"/>
            </p:cNvPicPr>
            <p:nvPr/>
          </p:nvPicPr>
          <p:blipFill>
            <a:blip r:embed="rId27"/>
            <a:stretch>
              <a:fillRect/>
            </a:stretch>
          </p:blipFill>
          <p:spPr>
            <a:xfrm>
              <a:off x="3700933" y="1189449"/>
              <a:ext cx="822960" cy="548640"/>
            </a:xfrm>
            <a:prstGeom prst="rect">
              <a:avLst/>
            </a:prstGeom>
          </p:spPr>
        </p:pic>
        <p:pic>
          <p:nvPicPr>
            <p:cNvPr id="55" name="Picture 54">
              <a:extLst>
                <a:ext uri="{FF2B5EF4-FFF2-40B4-BE49-F238E27FC236}">
                  <a16:creationId xmlns:a16="http://schemas.microsoft.com/office/drawing/2014/main" id="{71F27FA5-6425-EF44-AB08-EC7A0FB1CEB3}"/>
                </a:ext>
              </a:extLst>
            </p:cNvPr>
            <p:cNvPicPr>
              <a:picLocks noChangeAspect="1"/>
            </p:cNvPicPr>
            <p:nvPr/>
          </p:nvPicPr>
          <p:blipFill>
            <a:blip r:embed="rId28"/>
            <a:stretch>
              <a:fillRect/>
            </a:stretch>
          </p:blipFill>
          <p:spPr>
            <a:xfrm>
              <a:off x="1879213" y="3335958"/>
              <a:ext cx="822960" cy="548640"/>
            </a:xfrm>
            <a:prstGeom prst="rect">
              <a:avLst/>
            </a:prstGeom>
          </p:spPr>
        </p:pic>
        <p:pic>
          <p:nvPicPr>
            <p:cNvPr id="57" name="Picture 56">
              <a:extLst>
                <a:ext uri="{FF2B5EF4-FFF2-40B4-BE49-F238E27FC236}">
                  <a16:creationId xmlns:a16="http://schemas.microsoft.com/office/drawing/2014/main" id="{F9381DE4-3777-DC4C-8CD2-781A81FE681D}"/>
                </a:ext>
              </a:extLst>
            </p:cNvPr>
            <p:cNvPicPr>
              <a:picLocks noChangeAspect="1"/>
            </p:cNvPicPr>
            <p:nvPr/>
          </p:nvPicPr>
          <p:blipFill>
            <a:blip r:embed="rId29"/>
            <a:stretch>
              <a:fillRect/>
            </a:stretch>
          </p:blipFill>
          <p:spPr>
            <a:xfrm>
              <a:off x="8255229" y="4033183"/>
              <a:ext cx="822960" cy="548640"/>
            </a:xfrm>
            <a:prstGeom prst="rect">
              <a:avLst/>
            </a:prstGeom>
          </p:spPr>
        </p:pic>
        <p:pic>
          <p:nvPicPr>
            <p:cNvPr id="59" name="Picture 58">
              <a:extLst>
                <a:ext uri="{FF2B5EF4-FFF2-40B4-BE49-F238E27FC236}">
                  <a16:creationId xmlns:a16="http://schemas.microsoft.com/office/drawing/2014/main" id="{262F2052-ED48-EC4B-B201-A8C26E9C0DAB}"/>
                </a:ext>
              </a:extLst>
            </p:cNvPr>
            <p:cNvPicPr>
              <a:picLocks noChangeAspect="1"/>
            </p:cNvPicPr>
            <p:nvPr/>
          </p:nvPicPr>
          <p:blipFill>
            <a:blip r:embed="rId30"/>
            <a:stretch>
              <a:fillRect/>
            </a:stretch>
          </p:blipFill>
          <p:spPr>
            <a:xfrm>
              <a:off x="5522653" y="3335958"/>
              <a:ext cx="822960" cy="548640"/>
            </a:xfrm>
            <a:prstGeom prst="rect">
              <a:avLst/>
            </a:prstGeom>
          </p:spPr>
        </p:pic>
        <p:pic>
          <p:nvPicPr>
            <p:cNvPr id="61" name="Picture 60">
              <a:extLst>
                <a:ext uri="{FF2B5EF4-FFF2-40B4-BE49-F238E27FC236}">
                  <a16:creationId xmlns:a16="http://schemas.microsoft.com/office/drawing/2014/main" id="{E9A0E057-A69F-BA43-A85B-C4F1399E34BC}"/>
                </a:ext>
              </a:extLst>
            </p:cNvPr>
            <p:cNvPicPr>
              <a:picLocks noChangeAspect="1"/>
            </p:cNvPicPr>
            <p:nvPr/>
          </p:nvPicPr>
          <p:blipFill>
            <a:blip r:embed="rId31"/>
            <a:stretch>
              <a:fillRect/>
            </a:stretch>
          </p:blipFill>
          <p:spPr>
            <a:xfrm>
              <a:off x="8255229" y="1900382"/>
              <a:ext cx="822960" cy="548640"/>
            </a:xfrm>
            <a:prstGeom prst="rect">
              <a:avLst/>
            </a:prstGeom>
          </p:spPr>
        </p:pic>
        <p:pic>
          <p:nvPicPr>
            <p:cNvPr id="63" name="Picture 62">
              <a:extLst>
                <a:ext uri="{FF2B5EF4-FFF2-40B4-BE49-F238E27FC236}">
                  <a16:creationId xmlns:a16="http://schemas.microsoft.com/office/drawing/2014/main" id="{6858EEFA-244E-994E-9B13-A1856A6EA1D0}"/>
                </a:ext>
              </a:extLst>
            </p:cNvPr>
            <p:cNvPicPr>
              <a:picLocks noChangeAspect="1"/>
            </p:cNvPicPr>
            <p:nvPr/>
          </p:nvPicPr>
          <p:blipFill>
            <a:blip r:embed="rId32"/>
            <a:stretch>
              <a:fillRect/>
            </a:stretch>
          </p:blipFill>
          <p:spPr>
            <a:xfrm>
              <a:off x="3700933" y="471661"/>
              <a:ext cx="822960" cy="548640"/>
            </a:xfrm>
            <a:prstGeom prst="rect">
              <a:avLst/>
            </a:prstGeom>
          </p:spPr>
        </p:pic>
        <p:pic>
          <p:nvPicPr>
            <p:cNvPr id="65" name="Picture 64">
              <a:extLst>
                <a:ext uri="{FF2B5EF4-FFF2-40B4-BE49-F238E27FC236}">
                  <a16:creationId xmlns:a16="http://schemas.microsoft.com/office/drawing/2014/main" id="{CA433E66-4275-9C4C-BE2B-51B1B7E8ED83}"/>
                </a:ext>
              </a:extLst>
            </p:cNvPr>
            <p:cNvPicPr>
              <a:picLocks noChangeAspect="1"/>
            </p:cNvPicPr>
            <p:nvPr/>
          </p:nvPicPr>
          <p:blipFill>
            <a:blip r:embed="rId33"/>
            <a:stretch>
              <a:fillRect/>
            </a:stretch>
          </p:blipFill>
          <p:spPr>
            <a:xfrm>
              <a:off x="1879213" y="2611315"/>
              <a:ext cx="822960" cy="548640"/>
            </a:xfrm>
            <a:prstGeom prst="rect">
              <a:avLst/>
            </a:prstGeom>
          </p:spPr>
        </p:pic>
        <p:pic>
          <p:nvPicPr>
            <p:cNvPr id="67" name="Picture 66">
              <a:extLst>
                <a:ext uri="{FF2B5EF4-FFF2-40B4-BE49-F238E27FC236}">
                  <a16:creationId xmlns:a16="http://schemas.microsoft.com/office/drawing/2014/main" id="{9E0BB4B0-A81E-9148-AD93-E105B3D59895}"/>
                </a:ext>
              </a:extLst>
            </p:cNvPr>
            <p:cNvPicPr>
              <a:picLocks noChangeAspect="1"/>
            </p:cNvPicPr>
            <p:nvPr/>
          </p:nvPicPr>
          <p:blipFill>
            <a:blip r:embed="rId34"/>
            <a:stretch>
              <a:fillRect/>
            </a:stretch>
          </p:blipFill>
          <p:spPr>
            <a:xfrm>
              <a:off x="3700929" y="1900382"/>
              <a:ext cx="822960" cy="548640"/>
            </a:xfrm>
            <a:prstGeom prst="rect">
              <a:avLst/>
            </a:prstGeom>
          </p:spPr>
        </p:pic>
        <p:pic>
          <p:nvPicPr>
            <p:cNvPr id="69" name="Picture 68">
              <a:extLst>
                <a:ext uri="{FF2B5EF4-FFF2-40B4-BE49-F238E27FC236}">
                  <a16:creationId xmlns:a16="http://schemas.microsoft.com/office/drawing/2014/main" id="{9959BDB8-B90C-3142-AF00-A930CE8E84B9}"/>
                </a:ext>
              </a:extLst>
            </p:cNvPr>
            <p:cNvPicPr>
              <a:picLocks noChangeAspect="1"/>
            </p:cNvPicPr>
            <p:nvPr/>
          </p:nvPicPr>
          <p:blipFill>
            <a:blip r:embed="rId35"/>
            <a:stretch>
              <a:fillRect/>
            </a:stretch>
          </p:blipFill>
          <p:spPr>
            <a:xfrm>
              <a:off x="968353" y="3335958"/>
              <a:ext cx="822960" cy="548640"/>
            </a:xfrm>
            <a:prstGeom prst="rect">
              <a:avLst/>
            </a:prstGeom>
          </p:spPr>
        </p:pic>
        <p:pic>
          <p:nvPicPr>
            <p:cNvPr id="71" name="Picture 70">
              <a:extLst>
                <a:ext uri="{FF2B5EF4-FFF2-40B4-BE49-F238E27FC236}">
                  <a16:creationId xmlns:a16="http://schemas.microsoft.com/office/drawing/2014/main" id="{0D3FAA04-34CD-E046-8F71-5E45525A9295}"/>
                </a:ext>
              </a:extLst>
            </p:cNvPr>
            <p:cNvPicPr>
              <a:picLocks noChangeAspect="1"/>
            </p:cNvPicPr>
            <p:nvPr/>
          </p:nvPicPr>
          <p:blipFill>
            <a:blip r:embed="rId36"/>
            <a:stretch>
              <a:fillRect/>
            </a:stretch>
          </p:blipFill>
          <p:spPr>
            <a:xfrm>
              <a:off x="968353" y="4033183"/>
              <a:ext cx="822960" cy="548640"/>
            </a:xfrm>
            <a:prstGeom prst="rect">
              <a:avLst/>
            </a:prstGeom>
          </p:spPr>
        </p:pic>
        <p:pic>
          <p:nvPicPr>
            <p:cNvPr id="73" name="Picture 72">
              <a:extLst>
                <a:ext uri="{FF2B5EF4-FFF2-40B4-BE49-F238E27FC236}">
                  <a16:creationId xmlns:a16="http://schemas.microsoft.com/office/drawing/2014/main" id="{771EE768-F924-CE4D-B6CE-ECAF376B052A}"/>
                </a:ext>
              </a:extLst>
            </p:cNvPr>
            <p:cNvPicPr>
              <a:picLocks noChangeAspect="1"/>
            </p:cNvPicPr>
            <p:nvPr/>
          </p:nvPicPr>
          <p:blipFill>
            <a:blip r:embed="rId37"/>
            <a:stretch>
              <a:fillRect/>
            </a:stretch>
          </p:blipFill>
          <p:spPr>
            <a:xfrm>
              <a:off x="8255229" y="1189449"/>
              <a:ext cx="822960" cy="548640"/>
            </a:xfrm>
            <a:prstGeom prst="rect">
              <a:avLst/>
            </a:prstGeom>
          </p:spPr>
        </p:pic>
        <p:pic>
          <p:nvPicPr>
            <p:cNvPr id="75" name="Picture 74">
              <a:extLst>
                <a:ext uri="{FF2B5EF4-FFF2-40B4-BE49-F238E27FC236}">
                  <a16:creationId xmlns:a16="http://schemas.microsoft.com/office/drawing/2014/main" id="{B8AB0F15-DACA-3D41-A239-5871F0F40AF0}"/>
                </a:ext>
              </a:extLst>
            </p:cNvPr>
            <p:cNvPicPr>
              <a:picLocks noChangeAspect="1"/>
            </p:cNvPicPr>
            <p:nvPr/>
          </p:nvPicPr>
          <p:blipFill>
            <a:blip r:embed="rId38"/>
            <a:stretch>
              <a:fillRect/>
            </a:stretch>
          </p:blipFill>
          <p:spPr>
            <a:xfrm>
              <a:off x="7344373" y="1189449"/>
              <a:ext cx="822960" cy="548640"/>
            </a:xfrm>
            <a:prstGeom prst="rect">
              <a:avLst/>
            </a:prstGeom>
          </p:spPr>
        </p:pic>
        <p:pic>
          <p:nvPicPr>
            <p:cNvPr id="77" name="Picture 76">
              <a:extLst>
                <a:ext uri="{FF2B5EF4-FFF2-40B4-BE49-F238E27FC236}">
                  <a16:creationId xmlns:a16="http://schemas.microsoft.com/office/drawing/2014/main" id="{3704F9CF-2C8E-2846-B2AA-4BC2795575E6}"/>
                </a:ext>
              </a:extLst>
            </p:cNvPr>
            <p:cNvPicPr>
              <a:picLocks noChangeAspect="1"/>
            </p:cNvPicPr>
            <p:nvPr/>
          </p:nvPicPr>
          <p:blipFill>
            <a:blip r:embed="rId39"/>
            <a:stretch>
              <a:fillRect/>
            </a:stretch>
          </p:blipFill>
          <p:spPr>
            <a:xfrm>
              <a:off x="6433513" y="1189449"/>
              <a:ext cx="822960" cy="548640"/>
            </a:xfrm>
            <a:prstGeom prst="rect">
              <a:avLst/>
            </a:prstGeom>
          </p:spPr>
        </p:pic>
        <p:pic>
          <p:nvPicPr>
            <p:cNvPr id="79" name="Picture 78">
              <a:extLst>
                <a:ext uri="{FF2B5EF4-FFF2-40B4-BE49-F238E27FC236}">
                  <a16:creationId xmlns:a16="http://schemas.microsoft.com/office/drawing/2014/main" id="{AC5DD74C-B5F4-A349-BB8F-01528B7461A4}"/>
                </a:ext>
              </a:extLst>
            </p:cNvPr>
            <p:cNvPicPr>
              <a:picLocks noChangeAspect="1"/>
            </p:cNvPicPr>
            <p:nvPr/>
          </p:nvPicPr>
          <p:blipFill>
            <a:blip r:embed="rId40"/>
            <a:stretch>
              <a:fillRect/>
            </a:stretch>
          </p:blipFill>
          <p:spPr>
            <a:xfrm>
              <a:off x="5522653" y="1189449"/>
              <a:ext cx="822960" cy="548640"/>
            </a:xfrm>
            <a:prstGeom prst="rect">
              <a:avLst/>
            </a:prstGeom>
          </p:spPr>
        </p:pic>
        <p:pic>
          <p:nvPicPr>
            <p:cNvPr id="81" name="Picture 80">
              <a:extLst>
                <a:ext uri="{FF2B5EF4-FFF2-40B4-BE49-F238E27FC236}">
                  <a16:creationId xmlns:a16="http://schemas.microsoft.com/office/drawing/2014/main" id="{94C67570-AF50-5E43-9F49-0CB0EDB53A65}"/>
                </a:ext>
              </a:extLst>
            </p:cNvPr>
            <p:cNvPicPr>
              <a:picLocks noChangeAspect="1"/>
            </p:cNvPicPr>
            <p:nvPr/>
          </p:nvPicPr>
          <p:blipFill>
            <a:blip r:embed="rId41"/>
            <a:stretch>
              <a:fillRect/>
            </a:stretch>
          </p:blipFill>
          <p:spPr>
            <a:xfrm>
              <a:off x="1879213" y="1189449"/>
              <a:ext cx="822960" cy="548640"/>
            </a:xfrm>
            <a:prstGeom prst="rect">
              <a:avLst/>
            </a:prstGeom>
          </p:spPr>
        </p:pic>
        <p:pic>
          <p:nvPicPr>
            <p:cNvPr id="83" name="Picture 82">
              <a:extLst>
                <a:ext uri="{FF2B5EF4-FFF2-40B4-BE49-F238E27FC236}">
                  <a16:creationId xmlns:a16="http://schemas.microsoft.com/office/drawing/2014/main" id="{696F0203-F235-A144-BBD8-50D812D13EAE}"/>
                </a:ext>
              </a:extLst>
            </p:cNvPr>
            <p:cNvPicPr>
              <a:picLocks noChangeAspect="1"/>
            </p:cNvPicPr>
            <p:nvPr/>
          </p:nvPicPr>
          <p:blipFill>
            <a:blip r:embed="rId42"/>
            <a:stretch>
              <a:fillRect/>
            </a:stretch>
          </p:blipFill>
          <p:spPr>
            <a:xfrm>
              <a:off x="2790073" y="1189449"/>
              <a:ext cx="822960" cy="548640"/>
            </a:xfrm>
            <a:prstGeom prst="rect">
              <a:avLst/>
            </a:prstGeom>
          </p:spPr>
        </p:pic>
        <p:pic>
          <p:nvPicPr>
            <p:cNvPr id="85" name="Picture 84">
              <a:extLst>
                <a:ext uri="{FF2B5EF4-FFF2-40B4-BE49-F238E27FC236}">
                  <a16:creationId xmlns:a16="http://schemas.microsoft.com/office/drawing/2014/main" id="{C005C2C5-37E4-E64F-A061-55311E7CFAD3}"/>
                </a:ext>
              </a:extLst>
            </p:cNvPr>
            <p:cNvPicPr>
              <a:picLocks noChangeAspect="1"/>
            </p:cNvPicPr>
            <p:nvPr/>
          </p:nvPicPr>
          <p:blipFill>
            <a:blip r:embed="rId43"/>
            <a:stretch>
              <a:fillRect/>
            </a:stretch>
          </p:blipFill>
          <p:spPr>
            <a:xfrm>
              <a:off x="6433513" y="471661"/>
              <a:ext cx="822960" cy="548640"/>
            </a:xfrm>
            <a:prstGeom prst="rect">
              <a:avLst/>
            </a:prstGeom>
          </p:spPr>
        </p:pic>
        <p:pic>
          <p:nvPicPr>
            <p:cNvPr id="87" name="Picture 86">
              <a:extLst>
                <a:ext uri="{FF2B5EF4-FFF2-40B4-BE49-F238E27FC236}">
                  <a16:creationId xmlns:a16="http://schemas.microsoft.com/office/drawing/2014/main" id="{055BC3EE-DB0D-6B4C-A6C9-B6D0EC1E608D}"/>
                </a:ext>
              </a:extLst>
            </p:cNvPr>
            <p:cNvPicPr>
              <a:picLocks noChangeAspect="1"/>
            </p:cNvPicPr>
            <p:nvPr/>
          </p:nvPicPr>
          <p:blipFill>
            <a:blip r:embed="rId44"/>
            <a:stretch>
              <a:fillRect/>
            </a:stretch>
          </p:blipFill>
          <p:spPr>
            <a:xfrm>
              <a:off x="968353" y="1189449"/>
              <a:ext cx="822960" cy="548640"/>
            </a:xfrm>
            <a:prstGeom prst="rect">
              <a:avLst/>
            </a:prstGeom>
          </p:spPr>
        </p:pic>
        <p:pic>
          <p:nvPicPr>
            <p:cNvPr id="89" name="Picture 88">
              <a:extLst>
                <a:ext uri="{FF2B5EF4-FFF2-40B4-BE49-F238E27FC236}">
                  <a16:creationId xmlns:a16="http://schemas.microsoft.com/office/drawing/2014/main" id="{9D5200A1-2761-F047-9240-87A3E2732576}"/>
                </a:ext>
              </a:extLst>
            </p:cNvPr>
            <p:cNvPicPr>
              <a:picLocks noChangeAspect="1"/>
            </p:cNvPicPr>
            <p:nvPr/>
          </p:nvPicPr>
          <p:blipFill>
            <a:blip r:embed="rId45"/>
            <a:stretch>
              <a:fillRect/>
            </a:stretch>
          </p:blipFill>
          <p:spPr>
            <a:xfrm>
              <a:off x="57493" y="4033183"/>
              <a:ext cx="822960" cy="548640"/>
            </a:xfrm>
            <a:prstGeom prst="rect">
              <a:avLst/>
            </a:prstGeom>
          </p:spPr>
        </p:pic>
        <p:pic>
          <p:nvPicPr>
            <p:cNvPr id="91" name="Picture 90">
              <a:extLst>
                <a:ext uri="{FF2B5EF4-FFF2-40B4-BE49-F238E27FC236}">
                  <a16:creationId xmlns:a16="http://schemas.microsoft.com/office/drawing/2014/main" id="{049D3DEB-98D2-444C-B90F-B75E084C4792}"/>
                </a:ext>
              </a:extLst>
            </p:cNvPr>
            <p:cNvPicPr>
              <a:picLocks noChangeAspect="1"/>
            </p:cNvPicPr>
            <p:nvPr/>
          </p:nvPicPr>
          <p:blipFill>
            <a:blip r:embed="rId46"/>
            <a:stretch>
              <a:fillRect/>
            </a:stretch>
          </p:blipFill>
          <p:spPr>
            <a:xfrm>
              <a:off x="57493" y="3335958"/>
              <a:ext cx="822960" cy="548640"/>
            </a:xfrm>
            <a:prstGeom prst="rect">
              <a:avLst/>
            </a:prstGeom>
          </p:spPr>
        </p:pic>
        <p:pic>
          <p:nvPicPr>
            <p:cNvPr id="93" name="Picture 92">
              <a:extLst>
                <a:ext uri="{FF2B5EF4-FFF2-40B4-BE49-F238E27FC236}">
                  <a16:creationId xmlns:a16="http://schemas.microsoft.com/office/drawing/2014/main" id="{F38B8FC2-0EF1-7E4A-86A9-8490C1232EDB}"/>
                </a:ext>
              </a:extLst>
            </p:cNvPr>
            <p:cNvPicPr>
              <a:picLocks noChangeAspect="1"/>
            </p:cNvPicPr>
            <p:nvPr/>
          </p:nvPicPr>
          <p:blipFill>
            <a:blip r:embed="rId47"/>
            <a:stretch>
              <a:fillRect/>
            </a:stretch>
          </p:blipFill>
          <p:spPr>
            <a:xfrm>
              <a:off x="57493" y="2611315"/>
              <a:ext cx="822960" cy="548640"/>
            </a:xfrm>
            <a:prstGeom prst="rect">
              <a:avLst/>
            </a:prstGeom>
          </p:spPr>
        </p:pic>
        <p:pic>
          <p:nvPicPr>
            <p:cNvPr id="95" name="Picture 94">
              <a:extLst>
                <a:ext uri="{FF2B5EF4-FFF2-40B4-BE49-F238E27FC236}">
                  <a16:creationId xmlns:a16="http://schemas.microsoft.com/office/drawing/2014/main" id="{6799AAE3-ED56-614F-855F-94055B4EFDD3}"/>
                </a:ext>
              </a:extLst>
            </p:cNvPr>
            <p:cNvPicPr>
              <a:picLocks noChangeAspect="1"/>
            </p:cNvPicPr>
            <p:nvPr/>
          </p:nvPicPr>
          <p:blipFill>
            <a:blip r:embed="rId48"/>
            <a:stretch>
              <a:fillRect/>
            </a:stretch>
          </p:blipFill>
          <p:spPr>
            <a:xfrm>
              <a:off x="968353" y="1900382"/>
              <a:ext cx="822960" cy="548640"/>
            </a:xfrm>
            <a:prstGeom prst="rect">
              <a:avLst/>
            </a:prstGeom>
          </p:spPr>
        </p:pic>
        <p:pic>
          <p:nvPicPr>
            <p:cNvPr id="97" name="Picture 96">
              <a:extLst>
                <a:ext uri="{FF2B5EF4-FFF2-40B4-BE49-F238E27FC236}">
                  <a16:creationId xmlns:a16="http://schemas.microsoft.com/office/drawing/2014/main" id="{B8218479-1420-D945-8E90-ADDC6F7C009F}"/>
                </a:ext>
              </a:extLst>
            </p:cNvPr>
            <p:cNvPicPr>
              <a:picLocks noChangeAspect="1"/>
            </p:cNvPicPr>
            <p:nvPr/>
          </p:nvPicPr>
          <p:blipFill>
            <a:blip r:embed="rId49"/>
            <a:stretch>
              <a:fillRect/>
            </a:stretch>
          </p:blipFill>
          <p:spPr>
            <a:xfrm>
              <a:off x="7344373" y="471661"/>
              <a:ext cx="822960" cy="548640"/>
            </a:xfrm>
            <a:prstGeom prst="rect">
              <a:avLst/>
            </a:prstGeom>
          </p:spPr>
        </p:pic>
        <p:pic>
          <p:nvPicPr>
            <p:cNvPr id="99" name="Picture 98">
              <a:extLst>
                <a:ext uri="{FF2B5EF4-FFF2-40B4-BE49-F238E27FC236}">
                  <a16:creationId xmlns:a16="http://schemas.microsoft.com/office/drawing/2014/main" id="{0A1EE3F8-92C4-5A44-85F1-28BEA7D38AFC}"/>
                </a:ext>
              </a:extLst>
            </p:cNvPr>
            <p:cNvPicPr>
              <a:picLocks noChangeAspect="1"/>
            </p:cNvPicPr>
            <p:nvPr/>
          </p:nvPicPr>
          <p:blipFill>
            <a:blip r:embed="rId50"/>
            <a:stretch>
              <a:fillRect/>
            </a:stretch>
          </p:blipFill>
          <p:spPr>
            <a:xfrm>
              <a:off x="5522653" y="471661"/>
              <a:ext cx="822960" cy="548640"/>
            </a:xfrm>
            <a:prstGeom prst="rect">
              <a:avLst/>
            </a:prstGeom>
          </p:spPr>
        </p:pic>
        <p:pic>
          <p:nvPicPr>
            <p:cNvPr id="101" name="Picture 100">
              <a:extLst>
                <a:ext uri="{FF2B5EF4-FFF2-40B4-BE49-F238E27FC236}">
                  <a16:creationId xmlns:a16="http://schemas.microsoft.com/office/drawing/2014/main" id="{6B803FFA-AB63-9745-9AA3-263DEE15263D}"/>
                </a:ext>
              </a:extLst>
            </p:cNvPr>
            <p:cNvPicPr>
              <a:picLocks noChangeAspect="1"/>
            </p:cNvPicPr>
            <p:nvPr/>
          </p:nvPicPr>
          <p:blipFill>
            <a:blip r:embed="rId51"/>
            <a:stretch>
              <a:fillRect/>
            </a:stretch>
          </p:blipFill>
          <p:spPr>
            <a:xfrm>
              <a:off x="4611793" y="471661"/>
              <a:ext cx="822960" cy="548640"/>
            </a:xfrm>
            <a:prstGeom prst="rect">
              <a:avLst/>
            </a:prstGeom>
          </p:spPr>
        </p:pic>
        <p:pic>
          <p:nvPicPr>
            <p:cNvPr id="103" name="Picture 102">
              <a:extLst>
                <a:ext uri="{FF2B5EF4-FFF2-40B4-BE49-F238E27FC236}">
                  <a16:creationId xmlns:a16="http://schemas.microsoft.com/office/drawing/2014/main" id="{987E9A08-EAFB-7842-843B-AB30C110190C}"/>
                </a:ext>
              </a:extLst>
            </p:cNvPr>
            <p:cNvPicPr>
              <a:picLocks noChangeAspect="1"/>
            </p:cNvPicPr>
            <p:nvPr/>
          </p:nvPicPr>
          <p:blipFill>
            <a:blip r:embed="rId52"/>
            <a:stretch>
              <a:fillRect/>
            </a:stretch>
          </p:blipFill>
          <p:spPr>
            <a:xfrm>
              <a:off x="4611793" y="1900382"/>
              <a:ext cx="822960" cy="548640"/>
            </a:xfrm>
            <a:prstGeom prst="rect">
              <a:avLst/>
            </a:prstGeom>
          </p:spPr>
        </p:pic>
        <p:pic>
          <p:nvPicPr>
            <p:cNvPr id="105" name="Picture 104">
              <a:extLst>
                <a:ext uri="{FF2B5EF4-FFF2-40B4-BE49-F238E27FC236}">
                  <a16:creationId xmlns:a16="http://schemas.microsoft.com/office/drawing/2014/main" id="{D5DACA73-D8BC-7B4C-B8E6-F43C79A48C13}"/>
                </a:ext>
              </a:extLst>
            </p:cNvPr>
            <p:cNvPicPr>
              <a:picLocks noChangeAspect="1"/>
            </p:cNvPicPr>
            <p:nvPr/>
          </p:nvPicPr>
          <p:blipFill>
            <a:blip r:embed="rId53"/>
            <a:stretch>
              <a:fillRect/>
            </a:stretch>
          </p:blipFill>
          <p:spPr>
            <a:xfrm>
              <a:off x="2790073" y="471661"/>
              <a:ext cx="822960" cy="548640"/>
            </a:xfrm>
            <a:prstGeom prst="rect">
              <a:avLst/>
            </a:prstGeom>
          </p:spPr>
        </p:pic>
        <p:pic>
          <p:nvPicPr>
            <p:cNvPr id="107" name="Picture 106">
              <a:extLst>
                <a:ext uri="{FF2B5EF4-FFF2-40B4-BE49-F238E27FC236}">
                  <a16:creationId xmlns:a16="http://schemas.microsoft.com/office/drawing/2014/main" id="{198BDE88-59B8-914C-9DE9-209486A5D07A}"/>
                </a:ext>
              </a:extLst>
            </p:cNvPr>
            <p:cNvPicPr>
              <a:picLocks noChangeAspect="1"/>
            </p:cNvPicPr>
            <p:nvPr/>
          </p:nvPicPr>
          <p:blipFill>
            <a:blip r:embed="rId54"/>
            <a:stretch>
              <a:fillRect/>
            </a:stretch>
          </p:blipFill>
          <p:spPr>
            <a:xfrm>
              <a:off x="2790073" y="3335958"/>
              <a:ext cx="822960" cy="548640"/>
            </a:xfrm>
            <a:prstGeom prst="rect">
              <a:avLst/>
            </a:prstGeom>
          </p:spPr>
        </p:pic>
        <p:pic>
          <p:nvPicPr>
            <p:cNvPr id="109" name="Picture 108">
              <a:extLst>
                <a:ext uri="{FF2B5EF4-FFF2-40B4-BE49-F238E27FC236}">
                  <a16:creationId xmlns:a16="http://schemas.microsoft.com/office/drawing/2014/main" id="{D8E6EB1F-B953-354E-BC81-4D19200C2009}"/>
                </a:ext>
              </a:extLst>
            </p:cNvPr>
            <p:cNvPicPr>
              <a:picLocks noChangeAspect="1"/>
            </p:cNvPicPr>
            <p:nvPr/>
          </p:nvPicPr>
          <p:blipFill>
            <a:blip r:embed="rId55"/>
            <a:stretch>
              <a:fillRect/>
            </a:stretch>
          </p:blipFill>
          <p:spPr>
            <a:xfrm>
              <a:off x="5522653" y="1900382"/>
              <a:ext cx="822960" cy="548640"/>
            </a:xfrm>
            <a:prstGeom prst="rect">
              <a:avLst/>
            </a:prstGeom>
          </p:spPr>
        </p:pic>
        <p:pic>
          <p:nvPicPr>
            <p:cNvPr id="111" name="Picture 110">
              <a:extLst>
                <a:ext uri="{FF2B5EF4-FFF2-40B4-BE49-F238E27FC236}">
                  <a16:creationId xmlns:a16="http://schemas.microsoft.com/office/drawing/2014/main" id="{ED03DA65-B050-AE46-A252-E2CDD0FE121E}"/>
                </a:ext>
              </a:extLst>
            </p:cNvPr>
            <p:cNvPicPr>
              <a:picLocks noChangeAspect="1"/>
            </p:cNvPicPr>
            <p:nvPr/>
          </p:nvPicPr>
          <p:blipFill>
            <a:blip r:embed="rId56"/>
            <a:stretch>
              <a:fillRect/>
            </a:stretch>
          </p:blipFill>
          <p:spPr>
            <a:xfrm>
              <a:off x="2790073" y="1900382"/>
              <a:ext cx="822960" cy="548640"/>
            </a:xfrm>
            <a:prstGeom prst="rect">
              <a:avLst/>
            </a:prstGeom>
          </p:spPr>
        </p:pic>
        <p:pic>
          <p:nvPicPr>
            <p:cNvPr id="113" name="Picture 112">
              <a:extLst>
                <a:ext uri="{FF2B5EF4-FFF2-40B4-BE49-F238E27FC236}">
                  <a16:creationId xmlns:a16="http://schemas.microsoft.com/office/drawing/2014/main" id="{A9814E15-B091-D343-A21D-4272414BD816}"/>
                </a:ext>
              </a:extLst>
            </p:cNvPr>
            <p:cNvPicPr>
              <a:picLocks noChangeAspect="1"/>
            </p:cNvPicPr>
            <p:nvPr/>
          </p:nvPicPr>
          <p:blipFill>
            <a:blip r:embed="rId57"/>
            <a:stretch>
              <a:fillRect/>
            </a:stretch>
          </p:blipFill>
          <p:spPr>
            <a:xfrm>
              <a:off x="57493" y="1189449"/>
              <a:ext cx="822960" cy="548640"/>
            </a:xfrm>
            <a:prstGeom prst="rect">
              <a:avLst/>
            </a:prstGeom>
          </p:spPr>
        </p:pic>
        <p:pic>
          <p:nvPicPr>
            <p:cNvPr id="115" name="Picture 114">
              <a:extLst>
                <a:ext uri="{FF2B5EF4-FFF2-40B4-BE49-F238E27FC236}">
                  <a16:creationId xmlns:a16="http://schemas.microsoft.com/office/drawing/2014/main" id="{6761DD3F-0525-B443-A2D5-BBD6FF7F7010}"/>
                </a:ext>
              </a:extLst>
            </p:cNvPr>
            <p:cNvPicPr>
              <a:picLocks noChangeAspect="1"/>
            </p:cNvPicPr>
            <p:nvPr/>
          </p:nvPicPr>
          <p:blipFill>
            <a:blip r:embed="rId58"/>
            <a:stretch>
              <a:fillRect/>
            </a:stretch>
          </p:blipFill>
          <p:spPr>
            <a:xfrm>
              <a:off x="4611793" y="1189449"/>
              <a:ext cx="822960" cy="548640"/>
            </a:xfrm>
            <a:prstGeom prst="rect">
              <a:avLst/>
            </a:prstGeom>
          </p:spPr>
        </p:pic>
        <p:pic>
          <p:nvPicPr>
            <p:cNvPr id="117" name="Picture 116">
              <a:extLst>
                <a:ext uri="{FF2B5EF4-FFF2-40B4-BE49-F238E27FC236}">
                  <a16:creationId xmlns:a16="http://schemas.microsoft.com/office/drawing/2014/main" id="{A23B8629-19DF-B34A-A96F-7B10F179A916}"/>
                </a:ext>
              </a:extLst>
            </p:cNvPr>
            <p:cNvPicPr>
              <a:picLocks noChangeAspect="1"/>
            </p:cNvPicPr>
            <p:nvPr/>
          </p:nvPicPr>
          <p:blipFill>
            <a:blip r:embed="rId59"/>
            <a:stretch>
              <a:fillRect/>
            </a:stretch>
          </p:blipFill>
          <p:spPr>
            <a:xfrm>
              <a:off x="1879213" y="471661"/>
              <a:ext cx="822960" cy="548640"/>
            </a:xfrm>
            <a:prstGeom prst="rect">
              <a:avLst/>
            </a:prstGeom>
          </p:spPr>
        </p:pic>
        <p:pic>
          <p:nvPicPr>
            <p:cNvPr id="119" name="Picture 118">
              <a:extLst>
                <a:ext uri="{FF2B5EF4-FFF2-40B4-BE49-F238E27FC236}">
                  <a16:creationId xmlns:a16="http://schemas.microsoft.com/office/drawing/2014/main" id="{7F10153D-EDD7-1D42-8007-1C008FE38587}"/>
                </a:ext>
              </a:extLst>
            </p:cNvPr>
            <p:cNvPicPr>
              <a:picLocks noChangeAspect="1"/>
            </p:cNvPicPr>
            <p:nvPr/>
          </p:nvPicPr>
          <p:blipFill>
            <a:blip r:embed="rId60"/>
            <a:stretch>
              <a:fillRect/>
            </a:stretch>
          </p:blipFill>
          <p:spPr>
            <a:xfrm>
              <a:off x="2790073" y="4033183"/>
              <a:ext cx="822960" cy="548640"/>
            </a:xfrm>
            <a:prstGeom prst="rect">
              <a:avLst/>
            </a:prstGeom>
          </p:spPr>
        </p:pic>
        <p:pic>
          <p:nvPicPr>
            <p:cNvPr id="121" name="Picture 120">
              <a:extLst>
                <a:ext uri="{FF2B5EF4-FFF2-40B4-BE49-F238E27FC236}">
                  <a16:creationId xmlns:a16="http://schemas.microsoft.com/office/drawing/2014/main" id="{CB3528FB-054D-8746-9B0F-7CA89F489AD5}"/>
                </a:ext>
              </a:extLst>
            </p:cNvPr>
            <p:cNvPicPr>
              <a:picLocks noChangeAspect="1"/>
            </p:cNvPicPr>
            <p:nvPr/>
          </p:nvPicPr>
          <p:blipFill>
            <a:blip r:embed="rId61"/>
            <a:stretch>
              <a:fillRect/>
            </a:stretch>
          </p:blipFill>
          <p:spPr>
            <a:xfrm>
              <a:off x="5522653" y="2611315"/>
              <a:ext cx="822960" cy="548640"/>
            </a:xfrm>
            <a:prstGeom prst="rect">
              <a:avLst/>
            </a:prstGeom>
          </p:spPr>
        </p:pic>
      </p:grpSp>
      <p:sp>
        <p:nvSpPr>
          <p:cNvPr id="123" name="Title 122">
            <a:extLst>
              <a:ext uri="{FF2B5EF4-FFF2-40B4-BE49-F238E27FC236}">
                <a16:creationId xmlns:a16="http://schemas.microsoft.com/office/drawing/2014/main" id="{949E0D6D-000A-2C44-BF79-D629F75FB802}"/>
              </a:ext>
            </a:extLst>
          </p:cNvPr>
          <p:cNvSpPr>
            <a:spLocks noGrp="1"/>
          </p:cNvSpPr>
          <p:nvPr>
            <p:ph type="title"/>
          </p:nvPr>
        </p:nvSpPr>
        <p:spPr>
          <a:xfrm>
            <a:off x="12283" y="130267"/>
            <a:ext cx="8205304" cy="545192"/>
          </a:xfrm>
        </p:spPr>
        <p:txBody>
          <a:bodyPr/>
          <a:lstStyle/>
          <a:p>
            <a:r>
              <a:rPr lang="en-US" sz="2000" dirty="0"/>
              <a:t>Customers Adopting Amazon EKS</a:t>
            </a:r>
          </a:p>
        </p:txBody>
      </p:sp>
    </p:spTree>
    <p:extLst>
      <p:ext uri="{BB962C8B-B14F-4D97-AF65-F5344CB8AC3E}">
        <p14:creationId xmlns:p14="http://schemas.microsoft.com/office/powerpoint/2010/main" val="1901968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3712A-1370-2B4B-A205-A45353E34509}"/>
              </a:ext>
            </a:extLst>
          </p:cNvPr>
          <p:cNvSpPr>
            <a:spLocks noGrp="1"/>
          </p:cNvSpPr>
          <p:nvPr>
            <p:ph type="title"/>
          </p:nvPr>
        </p:nvSpPr>
        <p:spPr/>
        <p:txBody>
          <a:bodyPr/>
          <a:lstStyle/>
          <a:p>
            <a:r>
              <a:rPr lang="en-US" dirty="0"/>
              <a:t>Partners</a:t>
            </a:r>
          </a:p>
        </p:txBody>
      </p:sp>
    </p:spTree>
    <p:extLst>
      <p:ext uri="{BB962C8B-B14F-4D97-AF65-F5344CB8AC3E}">
        <p14:creationId xmlns:p14="http://schemas.microsoft.com/office/powerpoint/2010/main" val="1293983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96DE8A-F7C1-264D-A37D-EC58EA5C010A}"/>
              </a:ext>
            </a:extLst>
          </p:cNvPr>
          <p:cNvPicPr>
            <a:picLocks noChangeAspect="1"/>
          </p:cNvPicPr>
          <p:nvPr/>
        </p:nvPicPr>
        <p:blipFill>
          <a:blip r:embed="rId2"/>
          <a:stretch>
            <a:fillRect/>
          </a:stretch>
        </p:blipFill>
        <p:spPr>
          <a:xfrm>
            <a:off x="7466794" y="3089989"/>
            <a:ext cx="979711" cy="489856"/>
          </a:xfrm>
          <a:prstGeom prst="rect">
            <a:avLst/>
          </a:prstGeom>
        </p:spPr>
      </p:pic>
      <p:sp>
        <p:nvSpPr>
          <p:cNvPr id="3" name="Title 1">
            <a:extLst>
              <a:ext uri="{FF2B5EF4-FFF2-40B4-BE49-F238E27FC236}">
                <a16:creationId xmlns:a16="http://schemas.microsoft.com/office/drawing/2014/main" id="{491463A5-98B9-6449-889E-CF68306A766B}"/>
              </a:ext>
            </a:extLst>
          </p:cNvPr>
          <p:cNvSpPr txBox="1">
            <a:spLocks/>
          </p:cNvSpPr>
          <p:nvPr/>
        </p:nvSpPr>
        <p:spPr>
          <a:xfrm>
            <a:off x="336789" y="114936"/>
            <a:ext cx="8205304" cy="857250"/>
          </a:xfrm>
          <a:prstGeom prst="rect">
            <a:avLst/>
          </a:prstGeom>
        </p:spPr>
        <p:txBody>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r>
              <a:rPr lang="en-US"/>
              <a:t>EKS Partners at Launch</a:t>
            </a:r>
            <a:endParaRPr lang="en-US" dirty="0"/>
          </a:p>
        </p:txBody>
      </p:sp>
      <p:pic>
        <p:nvPicPr>
          <p:cNvPr id="4" name="Picture 3">
            <a:extLst>
              <a:ext uri="{FF2B5EF4-FFF2-40B4-BE49-F238E27FC236}">
                <a16:creationId xmlns:a16="http://schemas.microsoft.com/office/drawing/2014/main" id="{C991C66F-9B48-5D44-B396-A5F178DC6062}"/>
              </a:ext>
            </a:extLst>
          </p:cNvPr>
          <p:cNvPicPr>
            <a:picLocks noChangeAspect="1"/>
          </p:cNvPicPr>
          <p:nvPr/>
        </p:nvPicPr>
        <p:blipFill>
          <a:blip r:embed="rId3"/>
          <a:stretch>
            <a:fillRect/>
          </a:stretch>
        </p:blipFill>
        <p:spPr>
          <a:xfrm>
            <a:off x="336789" y="972186"/>
            <a:ext cx="1507837" cy="532178"/>
          </a:xfrm>
          <a:prstGeom prst="rect">
            <a:avLst/>
          </a:prstGeom>
        </p:spPr>
      </p:pic>
      <p:pic>
        <p:nvPicPr>
          <p:cNvPr id="5" name="Picture 4">
            <a:extLst>
              <a:ext uri="{FF2B5EF4-FFF2-40B4-BE49-F238E27FC236}">
                <a16:creationId xmlns:a16="http://schemas.microsoft.com/office/drawing/2014/main" id="{EB4C1F83-D27C-5940-B58D-3A69B8BCAB51}"/>
              </a:ext>
            </a:extLst>
          </p:cNvPr>
          <p:cNvPicPr>
            <a:picLocks noChangeAspect="1"/>
          </p:cNvPicPr>
          <p:nvPr/>
        </p:nvPicPr>
        <p:blipFill>
          <a:blip r:embed="rId4"/>
          <a:stretch>
            <a:fillRect/>
          </a:stretch>
        </p:blipFill>
        <p:spPr>
          <a:xfrm>
            <a:off x="2861073" y="3777677"/>
            <a:ext cx="525911" cy="696058"/>
          </a:xfrm>
          <a:prstGeom prst="rect">
            <a:avLst/>
          </a:prstGeom>
        </p:spPr>
      </p:pic>
      <p:pic>
        <p:nvPicPr>
          <p:cNvPr id="6" name="Picture 5">
            <a:extLst>
              <a:ext uri="{FF2B5EF4-FFF2-40B4-BE49-F238E27FC236}">
                <a16:creationId xmlns:a16="http://schemas.microsoft.com/office/drawing/2014/main" id="{DB304624-A0BD-C041-9EF5-D93966A8F08A}"/>
              </a:ext>
            </a:extLst>
          </p:cNvPr>
          <p:cNvPicPr>
            <a:picLocks noChangeAspect="1"/>
          </p:cNvPicPr>
          <p:nvPr/>
        </p:nvPicPr>
        <p:blipFill>
          <a:blip r:embed="rId5"/>
          <a:stretch>
            <a:fillRect/>
          </a:stretch>
        </p:blipFill>
        <p:spPr>
          <a:xfrm>
            <a:off x="6389579" y="1530977"/>
            <a:ext cx="1080870" cy="1080870"/>
          </a:xfrm>
          <a:prstGeom prst="rect">
            <a:avLst/>
          </a:prstGeom>
        </p:spPr>
      </p:pic>
      <p:pic>
        <p:nvPicPr>
          <p:cNvPr id="7" name="Picture 6">
            <a:extLst>
              <a:ext uri="{FF2B5EF4-FFF2-40B4-BE49-F238E27FC236}">
                <a16:creationId xmlns:a16="http://schemas.microsoft.com/office/drawing/2014/main" id="{D0E94BAD-A425-8F4D-9D65-37BD7E0AA562}"/>
              </a:ext>
            </a:extLst>
          </p:cNvPr>
          <p:cNvPicPr>
            <a:picLocks noChangeAspect="1"/>
          </p:cNvPicPr>
          <p:nvPr/>
        </p:nvPicPr>
        <p:blipFill>
          <a:blip r:embed="rId6"/>
          <a:stretch>
            <a:fillRect/>
          </a:stretch>
        </p:blipFill>
        <p:spPr>
          <a:xfrm>
            <a:off x="7724860" y="1702646"/>
            <a:ext cx="665894" cy="643750"/>
          </a:xfrm>
          <a:prstGeom prst="rect">
            <a:avLst/>
          </a:prstGeom>
        </p:spPr>
      </p:pic>
      <p:pic>
        <p:nvPicPr>
          <p:cNvPr id="8" name="Picture 7">
            <a:extLst>
              <a:ext uri="{FF2B5EF4-FFF2-40B4-BE49-F238E27FC236}">
                <a16:creationId xmlns:a16="http://schemas.microsoft.com/office/drawing/2014/main" id="{38C06A3D-1A3F-D94E-A108-4496EB68E702}"/>
              </a:ext>
            </a:extLst>
          </p:cNvPr>
          <p:cNvPicPr>
            <a:picLocks noChangeAspect="1"/>
          </p:cNvPicPr>
          <p:nvPr/>
        </p:nvPicPr>
        <p:blipFill>
          <a:blip r:embed="rId7"/>
          <a:stretch>
            <a:fillRect/>
          </a:stretch>
        </p:blipFill>
        <p:spPr>
          <a:xfrm>
            <a:off x="2133022" y="1059874"/>
            <a:ext cx="1507046" cy="361691"/>
          </a:xfrm>
          <a:prstGeom prst="rect">
            <a:avLst/>
          </a:prstGeom>
        </p:spPr>
      </p:pic>
      <p:pic>
        <p:nvPicPr>
          <p:cNvPr id="9" name="Picture 8">
            <a:extLst>
              <a:ext uri="{FF2B5EF4-FFF2-40B4-BE49-F238E27FC236}">
                <a16:creationId xmlns:a16="http://schemas.microsoft.com/office/drawing/2014/main" id="{DF9D438E-C0D3-034F-82EE-12A7235C34A5}"/>
              </a:ext>
            </a:extLst>
          </p:cNvPr>
          <p:cNvPicPr>
            <a:picLocks noChangeAspect="1"/>
          </p:cNvPicPr>
          <p:nvPr/>
        </p:nvPicPr>
        <p:blipFill>
          <a:blip r:embed="rId8"/>
          <a:stretch>
            <a:fillRect/>
          </a:stretch>
        </p:blipFill>
        <p:spPr>
          <a:xfrm>
            <a:off x="3711798" y="3758362"/>
            <a:ext cx="657578" cy="531323"/>
          </a:xfrm>
          <a:prstGeom prst="rect">
            <a:avLst/>
          </a:prstGeom>
        </p:spPr>
      </p:pic>
      <p:pic>
        <p:nvPicPr>
          <p:cNvPr id="10" name="Picture 9">
            <a:extLst>
              <a:ext uri="{FF2B5EF4-FFF2-40B4-BE49-F238E27FC236}">
                <a16:creationId xmlns:a16="http://schemas.microsoft.com/office/drawing/2014/main" id="{35DF8F9F-6B17-DA48-8918-9B0EABF1BDC5}"/>
              </a:ext>
            </a:extLst>
          </p:cNvPr>
          <p:cNvPicPr>
            <a:picLocks noChangeAspect="1"/>
          </p:cNvPicPr>
          <p:nvPr/>
        </p:nvPicPr>
        <p:blipFill>
          <a:blip r:embed="rId9"/>
          <a:stretch>
            <a:fillRect/>
          </a:stretch>
        </p:blipFill>
        <p:spPr>
          <a:xfrm>
            <a:off x="2237661" y="3215283"/>
            <a:ext cx="1169596" cy="355402"/>
          </a:xfrm>
          <a:prstGeom prst="rect">
            <a:avLst/>
          </a:prstGeom>
        </p:spPr>
      </p:pic>
      <p:pic>
        <p:nvPicPr>
          <p:cNvPr id="11" name="Picture 10">
            <a:extLst>
              <a:ext uri="{FF2B5EF4-FFF2-40B4-BE49-F238E27FC236}">
                <a16:creationId xmlns:a16="http://schemas.microsoft.com/office/drawing/2014/main" id="{7354F427-2690-FF4C-866E-EC7363485DF0}"/>
              </a:ext>
            </a:extLst>
          </p:cNvPr>
          <p:cNvPicPr>
            <a:picLocks noChangeAspect="1"/>
          </p:cNvPicPr>
          <p:nvPr/>
        </p:nvPicPr>
        <p:blipFill>
          <a:blip r:embed="rId10"/>
          <a:stretch>
            <a:fillRect/>
          </a:stretch>
        </p:blipFill>
        <p:spPr>
          <a:xfrm>
            <a:off x="1435525" y="1558865"/>
            <a:ext cx="1383507" cy="1034864"/>
          </a:xfrm>
          <a:prstGeom prst="rect">
            <a:avLst/>
          </a:prstGeom>
        </p:spPr>
      </p:pic>
      <p:pic>
        <p:nvPicPr>
          <p:cNvPr id="12" name="Picture 11">
            <a:extLst>
              <a:ext uri="{FF2B5EF4-FFF2-40B4-BE49-F238E27FC236}">
                <a16:creationId xmlns:a16="http://schemas.microsoft.com/office/drawing/2014/main" id="{A32DAA28-78A6-0F4E-98F3-3ADF9F0A353B}"/>
              </a:ext>
            </a:extLst>
          </p:cNvPr>
          <p:cNvPicPr>
            <a:picLocks noChangeAspect="1"/>
          </p:cNvPicPr>
          <p:nvPr/>
        </p:nvPicPr>
        <p:blipFill>
          <a:blip r:embed="rId11"/>
          <a:stretch>
            <a:fillRect/>
          </a:stretch>
        </p:blipFill>
        <p:spPr>
          <a:xfrm>
            <a:off x="2485700" y="1637842"/>
            <a:ext cx="1352354" cy="824936"/>
          </a:xfrm>
          <a:prstGeom prst="rect">
            <a:avLst/>
          </a:prstGeom>
        </p:spPr>
      </p:pic>
      <p:pic>
        <p:nvPicPr>
          <p:cNvPr id="13" name="Picture 12">
            <a:extLst>
              <a:ext uri="{FF2B5EF4-FFF2-40B4-BE49-F238E27FC236}">
                <a16:creationId xmlns:a16="http://schemas.microsoft.com/office/drawing/2014/main" id="{D29197CB-FA48-C040-A169-1BF254D3BF69}"/>
              </a:ext>
            </a:extLst>
          </p:cNvPr>
          <p:cNvPicPr>
            <a:picLocks noChangeAspect="1"/>
          </p:cNvPicPr>
          <p:nvPr/>
        </p:nvPicPr>
        <p:blipFill>
          <a:blip r:embed="rId12"/>
          <a:stretch>
            <a:fillRect/>
          </a:stretch>
        </p:blipFill>
        <p:spPr>
          <a:xfrm>
            <a:off x="3891200" y="1506036"/>
            <a:ext cx="967540" cy="967540"/>
          </a:xfrm>
          <a:prstGeom prst="rect">
            <a:avLst/>
          </a:prstGeom>
        </p:spPr>
      </p:pic>
      <p:pic>
        <p:nvPicPr>
          <p:cNvPr id="14" name="Picture 13">
            <a:extLst>
              <a:ext uri="{FF2B5EF4-FFF2-40B4-BE49-F238E27FC236}">
                <a16:creationId xmlns:a16="http://schemas.microsoft.com/office/drawing/2014/main" id="{3DA1B1F5-D293-0043-9F1B-880A931F11BA}"/>
              </a:ext>
            </a:extLst>
          </p:cNvPr>
          <p:cNvPicPr>
            <a:picLocks noChangeAspect="1"/>
          </p:cNvPicPr>
          <p:nvPr/>
        </p:nvPicPr>
        <p:blipFill>
          <a:blip r:embed="rId13"/>
          <a:stretch>
            <a:fillRect/>
          </a:stretch>
        </p:blipFill>
        <p:spPr>
          <a:xfrm>
            <a:off x="4561483" y="2662661"/>
            <a:ext cx="1031674" cy="366013"/>
          </a:xfrm>
          <a:prstGeom prst="rect">
            <a:avLst/>
          </a:prstGeom>
        </p:spPr>
      </p:pic>
      <p:pic>
        <p:nvPicPr>
          <p:cNvPr id="15" name="Graphic 14">
            <a:extLst>
              <a:ext uri="{FF2B5EF4-FFF2-40B4-BE49-F238E27FC236}">
                <a16:creationId xmlns:a16="http://schemas.microsoft.com/office/drawing/2014/main" id="{4100E2D9-876F-E24F-883C-AE0508C733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75377" y="2662250"/>
            <a:ext cx="1562546" cy="359177"/>
          </a:xfrm>
          <a:prstGeom prst="rect">
            <a:avLst/>
          </a:prstGeom>
        </p:spPr>
      </p:pic>
      <p:pic>
        <p:nvPicPr>
          <p:cNvPr id="16" name="Picture 15">
            <a:extLst>
              <a:ext uri="{FF2B5EF4-FFF2-40B4-BE49-F238E27FC236}">
                <a16:creationId xmlns:a16="http://schemas.microsoft.com/office/drawing/2014/main" id="{FE185344-556C-9843-B4CE-E2C535CD6233}"/>
              </a:ext>
            </a:extLst>
          </p:cNvPr>
          <p:cNvPicPr>
            <a:picLocks noChangeAspect="1"/>
          </p:cNvPicPr>
          <p:nvPr/>
        </p:nvPicPr>
        <p:blipFill>
          <a:blip r:embed="rId16"/>
          <a:stretch>
            <a:fillRect/>
          </a:stretch>
        </p:blipFill>
        <p:spPr>
          <a:xfrm>
            <a:off x="3886317" y="972187"/>
            <a:ext cx="1656232" cy="573812"/>
          </a:xfrm>
          <a:prstGeom prst="rect">
            <a:avLst/>
          </a:prstGeom>
        </p:spPr>
      </p:pic>
      <p:pic>
        <p:nvPicPr>
          <p:cNvPr id="17" name="Picture 16">
            <a:extLst>
              <a:ext uri="{FF2B5EF4-FFF2-40B4-BE49-F238E27FC236}">
                <a16:creationId xmlns:a16="http://schemas.microsoft.com/office/drawing/2014/main" id="{5896723F-B08B-084B-B351-F0B76D8F82DF}"/>
              </a:ext>
            </a:extLst>
          </p:cNvPr>
          <p:cNvPicPr>
            <a:picLocks noChangeAspect="1"/>
          </p:cNvPicPr>
          <p:nvPr/>
        </p:nvPicPr>
        <p:blipFill>
          <a:blip r:embed="rId17"/>
          <a:stretch>
            <a:fillRect/>
          </a:stretch>
        </p:blipFill>
        <p:spPr>
          <a:xfrm>
            <a:off x="5788797" y="1045645"/>
            <a:ext cx="1180542" cy="425572"/>
          </a:xfrm>
          <a:prstGeom prst="rect">
            <a:avLst/>
          </a:prstGeom>
        </p:spPr>
      </p:pic>
      <p:pic>
        <p:nvPicPr>
          <p:cNvPr id="18" name="Graphic 17">
            <a:extLst>
              <a:ext uri="{FF2B5EF4-FFF2-40B4-BE49-F238E27FC236}">
                <a16:creationId xmlns:a16="http://schemas.microsoft.com/office/drawing/2014/main" id="{0B14315C-521A-C041-B8B0-9477D61264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8400" y="2567928"/>
            <a:ext cx="1349097" cy="479014"/>
          </a:xfrm>
          <a:prstGeom prst="rect">
            <a:avLst/>
          </a:prstGeom>
        </p:spPr>
      </p:pic>
      <p:pic>
        <p:nvPicPr>
          <p:cNvPr id="19" name="Picture 18">
            <a:extLst>
              <a:ext uri="{FF2B5EF4-FFF2-40B4-BE49-F238E27FC236}">
                <a16:creationId xmlns:a16="http://schemas.microsoft.com/office/drawing/2014/main" id="{81352853-B586-D34A-8BA3-959C1D36C146}"/>
              </a:ext>
            </a:extLst>
          </p:cNvPr>
          <p:cNvPicPr>
            <a:picLocks noChangeAspect="1"/>
          </p:cNvPicPr>
          <p:nvPr/>
        </p:nvPicPr>
        <p:blipFill>
          <a:blip r:embed="rId20"/>
          <a:stretch>
            <a:fillRect/>
          </a:stretch>
        </p:blipFill>
        <p:spPr>
          <a:xfrm>
            <a:off x="464784" y="1532018"/>
            <a:ext cx="1051270" cy="1051270"/>
          </a:xfrm>
          <a:prstGeom prst="rect">
            <a:avLst/>
          </a:prstGeom>
        </p:spPr>
      </p:pic>
      <p:pic>
        <p:nvPicPr>
          <p:cNvPr id="20" name="Picture 19">
            <a:extLst>
              <a:ext uri="{FF2B5EF4-FFF2-40B4-BE49-F238E27FC236}">
                <a16:creationId xmlns:a16="http://schemas.microsoft.com/office/drawing/2014/main" id="{E8EF9160-110A-1B49-A0C5-66EB99851BCB}"/>
              </a:ext>
            </a:extLst>
          </p:cNvPr>
          <p:cNvPicPr>
            <a:picLocks noChangeAspect="1"/>
          </p:cNvPicPr>
          <p:nvPr/>
        </p:nvPicPr>
        <p:blipFill>
          <a:blip r:embed="rId21"/>
          <a:stretch>
            <a:fillRect/>
          </a:stretch>
        </p:blipFill>
        <p:spPr>
          <a:xfrm>
            <a:off x="6005637" y="2782282"/>
            <a:ext cx="963703" cy="487634"/>
          </a:xfrm>
          <a:prstGeom prst="rect">
            <a:avLst/>
          </a:prstGeom>
        </p:spPr>
      </p:pic>
      <p:pic>
        <p:nvPicPr>
          <p:cNvPr id="21" name="Picture 20">
            <a:extLst>
              <a:ext uri="{FF2B5EF4-FFF2-40B4-BE49-F238E27FC236}">
                <a16:creationId xmlns:a16="http://schemas.microsoft.com/office/drawing/2014/main" id="{011B8350-025C-154D-B4E4-33B8EC15B093}"/>
              </a:ext>
            </a:extLst>
          </p:cNvPr>
          <p:cNvPicPr>
            <a:picLocks noChangeAspect="1"/>
          </p:cNvPicPr>
          <p:nvPr/>
        </p:nvPicPr>
        <p:blipFill>
          <a:blip r:embed="rId22"/>
          <a:stretch>
            <a:fillRect/>
          </a:stretch>
        </p:blipFill>
        <p:spPr>
          <a:xfrm>
            <a:off x="7235509" y="1168165"/>
            <a:ext cx="1559858" cy="197381"/>
          </a:xfrm>
          <a:prstGeom prst="rect">
            <a:avLst/>
          </a:prstGeom>
        </p:spPr>
      </p:pic>
      <p:pic>
        <p:nvPicPr>
          <p:cNvPr id="22" name="Picture 21">
            <a:extLst>
              <a:ext uri="{FF2B5EF4-FFF2-40B4-BE49-F238E27FC236}">
                <a16:creationId xmlns:a16="http://schemas.microsoft.com/office/drawing/2014/main" id="{EA1A3AE7-15BA-0844-8246-F90CDBBDAC77}"/>
              </a:ext>
            </a:extLst>
          </p:cNvPr>
          <p:cNvPicPr>
            <a:picLocks noChangeAspect="1"/>
          </p:cNvPicPr>
          <p:nvPr/>
        </p:nvPicPr>
        <p:blipFill>
          <a:blip r:embed="rId23"/>
          <a:stretch>
            <a:fillRect/>
          </a:stretch>
        </p:blipFill>
        <p:spPr>
          <a:xfrm>
            <a:off x="4694190" y="3801727"/>
            <a:ext cx="992424" cy="464539"/>
          </a:xfrm>
          <a:prstGeom prst="rect">
            <a:avLst/>
          </a:prstGeom>
        </p:spPr>
      </p:pic>
      <p:pic>
        <p:nvPicPr>
          <p:cNvPr id="23" name="Picture 22">
            <a:extLst>
              <a:ext uri="{FF2B5EF4-FFF2-40B4-BE49-F238E27FC236}">
                <a16:creationId xmlns:a16="http://schemas.microsoft.com/office/drawing/2014/main" id="{1EA14510-2064-5C4B-99B2-74BD7F57990A}"/>
              </a:ext>
            </a:extLst>
          </p:cNvPr>
          <p:cNvPicPr>
            <a:picLocks noChangeAspect="1"/>
          </p:cNvPicPr>
          <p:nvPr/>
        </p:nvPicPr>
        <p:blipFill>
          <a:blip r:embed="rId24"/>
          <a:stretch>
            <a:fillRect/>
          </a:stretch>
        </p:blipFill>
        <p:spPr>
          <a:xfrm>
            <a:off x="2655327" y="2682405"/>
            <a:ext cx="1328782" cy="296016"/>
          </a:xfrm>
          <a:prstGeom prst="rect">
            <a:avLst/>
          </a:prstGeom>
        </p:spPr>
      </p:pic>
      <p:pic>
        <p:nvPicPr>
          <p:cNvPr id="24" name="Picture 23">
            <a:extLst>
              <a:ext uri="{FF2B5EF4-FFF2-40B4-BE49-F238E27FC236}">
                <a16:creationId xmlns:a16="http://schemas.microsoft.com/office/drawing/2014/main" id="{4F49BBDC-D172-2849-B632-61EEC3A6E280}"/>
              </a:ext>
            </a:extLst>
          </p:cNvPr>
          <p:cNvPicPr>
            <a:picLocks noChangeAspect="1"/>
          </p:cNvPicPr>
          <p:nvPr/>
        </p:nvPicPr>
        <p:blipFill>
          <a:blip r:embed="rId25"/>
          <a:stretch>
            <a:fillRect/>
          </a:stretch>
        </p:blipFill>
        <p:spPr>
          <a:xfrm>
            <a:off x="4171145" y="3140413"/>
            <a:ext cx="1568075" cy="447329"/>
          </a:xfrm>
          <a:prstGeom prst="rect">
            <a:avLst/>
          </a:prstGeom>
        </p:spPr>
      </p:pic>
      <p:pic>
        <p:nvPicPr>
          <p:cNvPr id="25" name="Picture 24">
            <a:extLst>
              <a:ext uri="{FF2B5EF4-FFF2-40B4-BE49-F238E27FC236}">
                <a16:creationId xmlns:a16="http://schemas.microsoft.com/office/drawing/2014/main" id="{036F85D5-D14E-6246-A600-4D455D380E9A}"/>
              </a:ext>
            </a:extLst>
          </p:cNvPr>
          <p:cNvPicPr>
            <a:picLocks noChangeAspect="1"/>
          </p:cNvPicPr>
          <p:nvPr/>
        </p:nvPicPr>
        <p:blipFill>
          <a:blip r:embed="rId26"/>
          <a:stretch>
            <a:fillRect/>
          </a:stretch>
        </p:blipFill>
        <p:spPr>
          <a:xfrm>
            <a:off x="7330124" y="3815867"/>
            <a:ext cx="1381391" cy="473817"/>
          </a:xfrm>
          <a:prstGeom prst="rect">
            <a:avLst/>
          </a:prstGeom>
        </p:spPr>
      </p:pic>
      <p:pic>
        <p:nvPicPr>
          <p:cNvPr id="26" name="Picture 25">
            <a:extLst>
              <a:ext uri="{FF2B5EF4-FFF2-40B4-BE49-F238E27FC236}">
                <a16:creationId xmlns:a16="http://schemas.microsoft.com/office/drawing/2014/main" id="{D701B965-866B-B44A-9F55-AAD16D4D1227}"/>
              </a:ext>
            </a:extLst>
          </p:cNvPr>
          <p:cNvPicPr>
            <a:picLocks noChangeAspect="1"/>
          </p:cNvPicPr>
          <p:nvPr/>
        </p:nvPicPr>
        <p:blipFill>
          <a:blip r:embed="rId27"/>
          <a:stretch>
            <a:fillRect/>
          </a:stretch>
        </p:blipFill>
        <p:spPr>
          <a:xfrm>
            <a:off x="5879038" y="3777677"/>
            <a:ext cx="1198106" cy="592895"/>
          </a:xfrm>
          <a:prstGeom prst="rect">
            <a:avLst/>
          </a:prstGeom>
        </p:spPr>
      </p:pic>
      <p:pic>
        <p:nvPicPr>
          <p:cNvPr id="27" name="Picture 26">
            <a:extLst>
              <a:ext uri="{FF2B5EF4-FFF2-40B4-BE49-F238E27FC236}">
                <a16:creationId xmlns:a16="http://schemas.microsoft.com/office/drawing/2014/main" id="{9251BD28-B163-DA4D-8B29-A25F62CA5AB1}"/>
              </a:ext>
            </a:extLst>
          </p:cNvPr>
          <p:cNvPicPr>
            <a:picLocks noChangeAspect="1"/>
          </p:cNvPicPr>
          <p:nvPr/>
        </p:nvPicPr>
        <p:blipFill>
          <a:blip r:embed="rId28"/>
          <a:stretch>
            <a:fillRect/>
          </a:stretch>
        </p:blipFill>
        <p:spPr>
          <a:xfrm>
            <a:off x="686330" y="3269497"/>
            <a:ext cx="1295775" cy="237896"/>
          </a:xfrm>
          <a:prstGeom prst="rect">
            <a:avLst/>
          </a:prstGeom>
        </p:spPr>
      </p:pic>
      <p:pic>
        <p:nvPicPr>
          <p:cNvPr id="28" name="Picture 27">
            <a:extLst>
              <a:ext uri="{FF2B5EF4-FFF2-40B4-BE49-F238E27FC236}">
                <a16:creationId xmlns:a16="http://schemas.microsoft.com/office/drawing/2014/main" id="{AA594617-2F77-704C-8127-F3288B57FEA5}"/>
              </a:ext>
            </a:extLst>
          </p:cNvPr>
          <p:cNvPicPr>
            <a:picLocks noChangeAspect="1"/>
          </p:cNvPicPr>
          <p:nvPr/>
        </p:nvPicPr>
        <p:blipFill>
          <a:blip r:embed="rId29">
            <a:extLst>
              <a:ext uri="{BEBA8EAE-BF5A-486C-A8C5-ECC9F3942E4B}">
                <a14:imgProps xmlns:a14="http://schemas.microsoft.com/office/drawing/2010/main">
                  <a14:imgLayer>
                    <a14:imgEffect>
                      <a14:backgroundRemoval t="10000" b="90000" l="10000" r="90000">
                        <a14:foregroundMark x1="48000" y1="40000" x2="48000" y2="40000"/>
                        <a14:foregroundMark x1="20700" y1="68900" x2="20700" y2="68900"/>
                        <a14:foregroundMark x1="33000" y1="66300" x2="33000" y2="66300"/>
                        <a14:foregroundMark x1="34100" y1="75100" x2="34100" y2="75100"/>
                        <a14:foregroundMark x1="38700" y1="72500" x2="38700" y2="72500"/>
                        <a14:foregroundMark x1="50600" y1="74100" x2="50600" y2="74100"/>
                        <a14:foregroundMark x1="50600" y1="65300" x2="50600" y2="65300"/>
                        <a14:foregroundMark x1="56300" y1="69900" x2="56300" y2="69900"/>
                        <a14:foregroundMark x1="76400" y1="70500" x2="76400" y2="70500"/>
                      </a14:backgroundRemoval>
                    </a14:imgEffect>
                  </a14:imgLayer>
                </a14:imgProps>
              </a:ext>
            </a:extLst>
          </a:blip>
          <a:stretch>
            <a:fillRect/>
          </a:stretch>
        </p:blipFill>
        <p:spPr>
          <a:xfrm>
            <a:off x="1630563" y="3484203"/>
            <a:ext cx="1079639" cy="1079639"/>
          </a:xfrm>
          <a:prstGeom prst="rect">
            <a:avLst/>
          </a:prstGeom>
        </p:spPr>
      </p:pic>
      <p:pic>
        <p:nvPicPr>
          <p:cNvPr id="29" name="Picture 28">
            <a:extLst>
              <a:ext uri="{FF2B5EF4-FFF2-40B4-BE49-F238E27FC236}">
                <a16:creationId xmlns:a16="http://schemas.microsoft.com/office/drawing/2014/main" id="{213D7020-7BB9-7A49-A928-819F1F24FAD6}"/>
              </a:ext>
            </a:extLst>
          </p:cNvPr>
          <p:cNvPicPr>
            <a:picLocks noChangeAspect="1"/>
          </p:cNvPicPr>
          <p:nvPr/>
        </p:nvPicPr>
        <p:blipFill>
          <a:blip r:embed="rId30">
            <a:extLst>
              <a:ext uri="{BEBA8EAE-BF5A-486C-A8C5-ECC9F3942E4B}">
                <a14:imgProps xmlns:a14="http://schemas.microsoft.com/office/drawing/2010/main">
                  <a14:imgLayer>
                    <a14:imgEffect>
                      <a14:backgroundRemoval t="10000" b="90000" l="10000" r="90000">
                        <a14:foregroundMark x1="12500" y1="64750" x2="12500" y2="64750"/>
                        <a14:foregroundMark x1="21250" y1="66500" x2="21250" y2="66500"/>
                        <a14:foregroundMark x1="51250" y1="68250" x2="51250" y2="68250"/>
                        <a14:foregroundMark x1="63250" y1="71250" x2="63250" y2="71250"/>
                        <a14:foregroundMark x1="71250" y1="68500" x2="71250" y2="68500"/>
                        <a14:foregroundMark x1="74500" y1="67000" x2="74500" y2="67000"/>
                        <a14:foregroundMark x1="83500" y1="67000" x2="83500" y2="67000"/>
                        <a14:foregroundMark x1="85500" y1="65000" x2="85500" y2="65000"/>
                        <a14:foregroundMark x1="43500" y1="63500" x2="43500" y2="63500"/>
                        <a14:foregroundMark x1="37000" y1="64500" x2="37000" y2="64500"/>
                        <a14:foregroundMark x1="32000" y1="64250" x2="32000" y2="64250"/>
                        <a14:foregroundMark x1="14750" y1="64250" x2="14750" y2="64250"/>
                      </a14:backgroundRemoval>
                    </a14:imgEffect>
                  </a14:imgLayer>
                </a14:imgProps>
              </a:ext>
            </a:extLst>
          </a:blip>
          <a:stretch>
            <a:fillRect/>
          </a:stretch>
        </p:blipFill>
        <p:spPr>
          <a:xfrm>
            <a:off x="578239" y="3505046"/>
            <a:ext cx="1210920" cy="1210920"/>
          </a:xfrm>
          <a:prstGeom prst="rect">
            <a:avLst/>
          </a:prstGeom>
        </p:spPr>
      </p:pic>
      <p:pic>
        <p:nvPicPr>
          <p:cNvPr id="30" name="Picture 29">
            <a:extLst>
              <a:ext uri="{FF2B5EF4-FFF2-40B4-BE49-F238E27FC236}">
                <a16:creationId xmlns:a16="http://schemas.microsoft.com/office/drawing/2014/main" id="{F2F6F43B-D15E-0042-BED7-F494B2F7936B}"/>
              </a:ext>
            </a:extLst>
          </p:cNvPr>
          <p:cNvPicPr>
            <a:picLocks noChangeAspect="1"/>
          </p:cNvPicPr>
          <p:nvPr/>
        </p:nvPicPr>
        <p:blipFill>
          <a:blip r:embed="rId31">
            <a:extLst>
              <a:ext uri="{BEBA8EAE-BF5A-486C-A8C5-ECC9F3942E4B}">
                <a14:imgProps xmlns:a14="http://schemas.microsoft.com/office/drawing/2010/main">
                  <a14:imgLayer>
                    <a14:imgEffect>
                      <a14:backgroundRemoval t="10000" b="90000" l="10000" r="90000">
                        <a14:foregroundMark x1="62625" y1="59034" x2="62625" y2="59034"/>
                        <a14:foregroundMark x1="57375" y1="43382" x2="57375" y2="43382"/>
                        <a14:foregroundMark x1="45500" y1="36908" x2="45500" y2="36908"/>
                        <a14:foregroundMark x1="58250" y1="34686" x2="58250" y2="34686"/>
                        <a14:foregroundMark x1="59375" y1="43671" x2="59375" y2="43671"/>
                        <a14:foregroundMark x1="61625" y1="41836" x2="61625" y2="41836"/>
                        <a14:foregroundMark x1="17625" y1="75556" x2="17625" y2="75556"/>
                        <a14:foregroundMark x1="25750" y1="74589" x2="25750" y2="74589"/>
                        <a14:foregroundMark x1="34500" y1="73720" x2="34500" y2="73720"/>
                        <a14:foregroundMark x1="45500" y1="73720" x2="45500" y2="73720"/>
                        <a14:foregroundMark x1="61125" y1="74203" x2="61125" y2="74203"/>
                        <a14:foregroundMark x1="62875" y1="77778" x2="62875" y2="77778"/>
                        <a14:foregroundMark x1="70375" y1="74203" x2="70375" y2="74203"/>
                        <a14:foregroundMark x1="81375" y1="74589" x2="81375" y2="74589"/>
                      </a14:backgroundRemoval>
                    </a14:imgEffect>
                  </a14:imgLayer>
                </a14:imgProps>
              </a:ext>
            </a:extLst>
          </a:blip>
          <a:stretch>
            <a:fillRect/>
          </a:stretch>
        </p:blipFill>
        <p:spPr>
          <a:xfrm>
            <a:off x="5173207" y="1396753"/>
            <a:ext cx="917154" cy="1184657"/>
          </a:xfrm>
          <a:prstGeom prst="rect">
            <a:avLst/>
          </a:prstGeom>
        </p:spPr>
      </p:pic>
    </p:spTree>
    <p:extLst>
      <p:ext uri="{BB962C8B-B14F-4D97-AF65-F5344CB8AC3E}">
        <p14:creationId xmlns:p14="http://schemas.microsoft.com/office/powerpoint/2010/main" val="2284554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267183" y="961445"/>
            <a:ext cx="5429023" cy="2561008"/>
          </a:xfrm>
        </p:spPr>
        <p:txBody>
          <a:bodyPr/>
          <a:lstStyle/>
          <a:p>
            <a:r>
              <a:rPr lang="en-US" dirty="0" err="1"/>
              <a:t>Twistlock</a:t>
            </a:r>
            <a:r>
              <a:rPr lang="en-US" dirty="0"/>
              <a:t> provides full lifecycle security for applications running on EKS.</a:t>
            </a:r>
          </a:p>
          <a:p>
            <a:r>
              <a:rPr lang="en-US" dirty="0"/>
              <a:t> </a:t>
            </a:r>
          </a:p>
          <a:p>
            <a:r>
              <a:rPr lang="en-US" sz="1600" dirty="0" err="1"/>
              <a:t>Twistlock</a:t>
            </a:r>
            <a:r>
              <a:rPr lang="en-US" sz="1600" dirty="0"/>
              <a:t> provides the industry’s first enterprise suite for container security. </a:t>
            </a:r>
            <a:r>
              <a:rPr lang="en-US" sz="1600" dirty="0" err="1"/>
              <a:t>Twistlock</a:t>
            </a:r>
            <a:r>
              <a:rPr lang="en-US" sz="1600" dirty="0"/>
              <a:t> integrates with Amazon EC2 Container Registry's APIs to scan container images stored within Amazon ECR to discover vulnerabilities and misconfigurations to minimize runtime risks. </a:t>
            </a:r>
            <a:r>
              <a:rPr lang="en-US" sz="1600" dirty="0" err="1"/>
              <a:t>Twistlock's</a:t>
            </a:r>
            <a:r>
              <a:rPr lang="en-US" sz="1600" dirty="0"/>
              <a:t> solutions enable organizations to enforce consistent security policies across the entire container lifecycle, from development to production.</a:t>
            </a:r>
          </a:p>
        </p:txBody>
      </p:sp>
      <p:pic>
        <p:nvPicPr>
          <p:cNvPr id="5" name="Picture 4">
            <a:extLst>
              <a:ext uri="{FF2B5EF4-FFF2-40B4-BE49-F238E27FC236}">
                <a16:creationId xmlns:a16="http://schemas.microsoft.com/office/drawing/2014/main" id="{82AA193D-AB67-8743-AF1A-2394E5AF75EA}"/>
              </a:ext>
            </a:extLst>
          </p:cNvPr>
          <p:cNvPicPr>
            <a:picLocks noChangeAspect="1"/>
          </p:cNvPicPr>
          <p:nvPr/>
        </p:nvPicPr>
        <p:blipFill>
          <a:blip r:embed="rId2"/>
          <a:stretch>
            <a:fillRect/>
          </a:stretch>
        </p:blipFill>
        <p:spPr>
          <a:xfrm>
            <a:off x="746678" y="2241949"/>
            <a:ext cx="2060691" cy="494567"/>
          </a:xfrm>
          <a:prstGeom prst="rect">
            <a:avLst/>
          </a:prstGeom>
        </p:spPr>
      </p:pic>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Security</a:t>
            </a:r>
          </a:p>
        </p:txBody>
      </p:sp>
    </p:spTree>
    <p:extLst>
      <p:ext uri="{BB962C8B-B14F-4D97-AF65-F5344CB8AC3E}">
        <p14:creationId xmlns:p14="http://schemas.microsoft.com/office/powerpoint/2010/main" val="1413560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801979" y="757223"/>
            <a:ext cx="4740114" cy="2625176"/>
          </a:xfrm>
        </p:spPr>
        <p:txBody>
          <a:bodyPr/>
          <a:lstStyle/>
          <a:p>
            <a:r>
              <a:rPr lang="en-US" dirty="0" err="1"/>
              <a:t>Heptio</a:t>
            </a:r>
            <a:r>
              <a:rPr lang="en-US" dirty="0"/>
              <a:t> Authenticator provides AWS IAM credentials to authenticate to a Kubernetes cluster. </a:t>
            </a:r>
          </a:p>
          <a:p>
            <a:endParaRPr lang="en-US" dirty="0"/>
          </a:p>
          <a:p>
            <a:r>
              <a:rPr lang="en-US" sz="1600" dirty="0" err="1"/>
              <a:t>Heptio</a:t>
            </a:r>
            <a:r>
              <a:rPr lang="en-US" sz="1600" dirty="0"/>
              <a:t> was founded by two creators of the Kubernetes project to support and advance the open Kubernetes ecosystem such as </a:t>
            </a:r>
            <a:r>
              <a:rPr lang="en-US" sz="1600" dirty="0" err="1"/>
              <a:t>Sonobouy</a:t>
            </a:r>
            <a:r>
              <a:rPr lang="en-US" sz="1600" dirty="0"/>
              <a:t> and Ark which will help you with conformance and disaster recovery of your EKS clusters. They also partnered with AWS to build the mechanism that allows AWS Identity and Access Management to work with EKS.</a:t>
            </a:r>
          </a:p>
        </p:txBody>
      </p:sp>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Security</a:t>
            </a:r>
          </a:p>
        </p:txBody>
      </p:sp>
      <p:pic>
        <p:nvPicPr>
          <p:cNvPr id="7" name="Picture 6">
            <a:extLst>
              <a:ext uri="{FF2B5EF4-FFF2-40B4-BE49-F238E27FC236}">
                <a16:creationId xmlns:a16="http://schemas.microsoft.com/office/drawing/2014/main" id="{09F27973-1DE3-CC4D-BE73-2D1408F8AEAE}"/>
              </a:ext>
            </a:extLst>
          </p:cNvPr>
          <p:cNvPicPr>
            <a:picLocks noChangeAspect="1"/>
          </p:cNvPicPr>
          <p:nvPr/>
        </p:nvPicPr>
        <p:blipFill>
          <a:blip r:embed="rId2"/>
          <a:stretch>
            <a:fillRect/>
          </a:stretch>
        </p:blipFill>
        <p:spPr>
          <a:xfrm>
            <a:off x="935445" y="1620253"/>
            <a:ext cx="1883587" cy="1408924"/>
          </a:xfrm>
          <a:prstGeom prst="rect">
            <a:avLst/>
          </a:prstGeom>
        </p:spPr>
      </p:pic>
    </p:spTree>
    <p:extLst>
      <p:ext uri="{BB962C8B-B14F-4D97-AF65-F5344CB8AC3E}">
        <p14:creationId xmlns:p14="http://schemas.microsoft.com/office/powerpoint/2010/main" val="1173634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154166" y="746949"/>
            <a:ext cx="5387927" cy="2625176"/>
          </a:xfrm>
        </p:spPr>
        <p:txBody>
          <a:bodyPr/>
          <a:lstStyle/>
          <a:p>
            <a:r>
              <a:rPr lang="en-US" dirty="0" err="1"/>
              <a:t>Tigera</a:t>
            </a:r>
            <a:r>
              <a:rPr lang="en-US" dirty="0"/>
              <a:t> provides network security for Amazon EKS with Project Calico, the industry standard open source implementation of Kubernetes network policy.</a:t>
            </a:r>
          </a:p>
          <a:p>
            <a:endParaRPr lang="en-US" dirty="0"/>
          </a:p>
          <a:p>
            <a:r>
              <a:rPr lang="en-US" sz="1400" dirty="0"/>
              <a:t>Project Calico, managed by </a:t>
            </a:r>
            <a:r>
              <a:rPr lang="en-US" sz="1400" dirty="0" err="1"/>
              <a:t>Tigera</a:t>
            </a:r>
            <a:r>
              <a:rPr lang="en-US" sz="1400" dirty="0"/>
              <a:t>, is one of the most commonly deployed network policy platforms in use in the Kubernetes ecosystem. Project Calico enables you to configured fine grain network policies for your EKS cluster. </a:t>
            </a:r>
            <a:r>
              <a:rPr lang="en-US" sz="1400" dirty="0" err="1"/>
              <a:t>Tigera’s</a:t>
            </a:r>
            <a:r>
              <a:rPr lang="en-US" sz="1400" dirty="0"/>
              <a:t> commercial offering – CNX, is the first secure application connectivity solution designed from the ground-up for cloud native environments, including multi-cloud deployments, that also connects and protects legacy applications running on virtual machines and bare metal hosts. CNX provides a complete packaged solution for secure application connectivity, including management, security, service mesh and networking.</a:t>
            </a:r>
          </a:p>
        </p:txBody>
      </p:sp>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Networking</a:t>
            </a:r>
          </a:p>
        </p:txBody>
      </p:sp>
      <p:pic>
        <p:nvPicPr>
          <p:cNvPr id="6" name="Picture 5">
            <a:extLst>
              <a:ext uri="{FF2B5EF4-FFF2-40B4-BE49-F238E27FC236}">
                <a16:creationId xmlns:a16="http://schemas.microsoft.com/office/drawing/2014/main" id="{D62D5AE5-897B-9145-AE65-F98068AFE098}"/>
              </a:ext>
            </a:extLst>
          </p:cNvPr>
          <p:cNvPicPr>
            <a:picLocks noChangeAspect="1"/>
          </p:cNvPicPr>
          <p:nvPr/>
        </p:nvPicPr>
        <p:blipFill>
          <a:blip r:embed="rId2"/>
          <a:stretch>
            <a:fillRect/>
          </a:stretch>
        </p:blipFill>
        <p:spPr>
          <a:xfrm>
            <a:off x="1203158" y="1736516"/>
            <a:ext cx="1356816" cy="1356816"/>
          </a:xfrm>
          <a:prstGeom prst="rect">
            <a:avLst/>
          </a:prstGeom>
        </p:spPr>
      </p:pic>
    </p:spTree>
    <p:extLst>
      <p:ext uri="{BB962C8B-B14F-4D97-AF65-F5344CB8AC3E}">
        <p14:creationId xmlns:p14="http://schemas.microsoft.com/office/powerpoint/2010/main" val="189126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AWS Container Strategy</a:t>
            </a:r>
          </a:p>
        </p:txBody>
      </p:sp>
    </p:spTree>
    <p:extLst>
      <p:ext uri="{BB962C8B-B14F-4D97-AF65-F5344CB8AC3E}">
        <p14:creationId xmlns:p14="http://schemas.microsoft.com/office/powerpoint/2010/main" val="323378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801979" y="931885"/>
            <a:ext cx="4740114" cy="2625176"/>
          </a:xfrm>
        </p:spPr>
        <p:txBody>
          <a:bodyPr/>
          <a:lstStyle/>
          <a:p>
            <a:r>
              <a:rPr lang="en-US" dirty="0" err="1"/>
              <a:t>Weaveworks</a:t>
            </a:r>
            <a:r>
              <a:rPr lang="en-US" dirty="0"/>
              <a:t> </a:t>
            </a:r>
            <a:r>
              <a:rPr lang="en-US" dirty="0" err="1"/>
              <a:t>WeaveCloud</a:t>
            </a:r>
            <a:r>
              <a:rPr lang="en-US" dirty="0"/>
              <a:t> allows you to gain insights into your running workloads, visualize the complete architecture and provides consistent deployment workflows using the </a:t>
            </a:r>
            <a:r>
              <a:rPr lang="en-US" dirty="0" err="1"/>
              <a:t>gitops</a:t>
            </a:r>
            <a:r>
              <a:rPr lang="en-US" dirty="0"/>
              <a:t> methodology.</a:t>
            </a:r>
          </a:p>
          <a:p>
            <a:endParaRPr lang="en-US" dirty="0"/>
          </a:p>
          <a:p>
            <a:r>
              <a:rPr lang="en-US" sz="1600" dirty="0" err="1"/>
              <a:t>Weaveworks</a:t>
            </a:r>
            <a:r>
              <a:rPr lang="en-US" sz="1600" dirty="0"/>
              <a:t> provides simple to use developer friendly tools so you can quickly and simply network and visualize your containerized application. Weave lets developers focus on containerized applications by taking care of connecting, observing and controlling the containerized application components in EKS.</a:t>
            </a:r>
          </a:p>
        </p:txBody>
      </p:sp>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Networking</a:t>
            </a:r>
          </a:p>
        </p:txBody>
      </p:sp>
      <p:pic>
        <p:nvPicPr>
          <p:cNvPr id="5" name="Picture 4">
            <a:extLst>
              <a:ext uri="{FF2B5EF4-FFF2-40B4-BE49-F238E27FC236}">
                <a16:creationId xmlns:a16="http://schemas.microsoft.com/office/drawing/2014/main" id="{7736D8FC-5609-594F-8E92-338E16DCBE05}"/>
              </a:ext>
            </a:extLst>
          </p:cNvPr>
          <p:cNvPicPr>
            <a:picLocks noChangeAspect="1"/>
          </p:cNvPicPr>
          <p:nvPr/>
        </p:nvPicPr>
        <p:blipFill>
          <a:blip r:embed="rId2"/>
          <a:stretch>
            <a:fillRect/>
          </a:stretch>
        </p:blipFill>
        <p:spPr>
          <a:xfrm>
            <a:off x="1010097" y="1867273"/>
            <a:ext cx="1817274" cy="1108537"/>
          </a:xfrm>
          <a:prstGeom prst="rect">
            <a:avLst/>
          </a:prstGeom>
        </p:spPr>
      </p:pic>
    </p:spTree>
    <p:extLst>
      <p:ext uri="{BB962C8B-B14F-4D97-AF65-F5344CB8AC3E}">
        <p14:creationId xmlns:p14="http://schemas.microsoft.com/office/powerpoint/2010/main" val="1763737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801979" y="1281206"/>
            <a:ext cx="4740114" cy="2625176"/>
          </a:xfrm>
        </p:spPr>
        <p:txBody>
          <a:bodyPr/>
          <a:lstStyle/>
          <a:p>
            <a:r>
              <a:rPr lang="en-US" dirty="0" err="1"/>
              <a:t>Hashicorp</a:t>
            </a:r>
            <a:r>
              <a:rPr lang="en-US" dirty="0"/>
              <a:t> Terraform provides a consistent workflow for operators to provision AWS infrastructure to support Amazon EKS.</a:t>
            </a:r>
          </a:p>
          <a:p>
            <a:endParaRPr lang="en-US" dirty="0"/>
          </a:p>
          <a:p>
            <a:r>
              <a:rPr lang="en-US" sz="1600" dirty="0" err="1"/>
              <a:t>HashiCorp</a:t>
            </a:r>
            <a:r>
              <a:rPr lang="en-US" sz="1600" dirty="0"/>
              <a:t> Vault provides a consistent approach to leverage any trusted source of identity to enforce access to systems, secrets, and applications.</a:t>
            </a:r>
          </a:p>
        </p:txBody>
      </p:sp>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DevOps</a:t>
            </a:r>
          </a:p>
        </p:txBody>
      </p:sp>
      <p:pic>
        <p:nvPicPr>
          <p:cNvPr id="6" name="Picture 5">
            <a:extLst>
              <a:ext uri="{FF2B5EF4-FFF2-40B4-BE49-F238E27FC236}">
                <a16:creationId xmlns:a16="http://schemas.microsoft.com/office/drawing/2014/main" id="{6E66836C-0647-AC46-B99E-A8E97C194453}"/>
              </a:ext>
            </a:extLst>
          </p:cNvPr>
          <p:cNvPicPr>
            <a:picLocks noChangeAspect="1"/>
          </p:cNvPicPr>
          <p:nvPr/>
        </p:nvPicPr>
        <p:blipFill>
          <a:blip r:embed="rId2"/>
          <a:stretch>
            <a:fillRect/>
          </a:stretch>
        </p:blipFill>
        <p:spPr>
          <a:xfrm>
            <a:off x="1090890" y="2086498"/>
            <a:ext cx="1860652" cy="656702"/>
          </a:xfrm>
          <a:prstGeom prst="rect">
            <a:avLst/>
          </a:prstGeom>
        </p:spPr>
      </p:pic>
    </p:spTree>
    <p:extLst>
      <p:ext uri="{BB962C8B-B14F-4D97-AF65-F5344CB8AC3E}">
        <p14:creationId xmlns:p14="http://schemas.microsoft.com/office/powerpoint/2010/main" val="27488606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E336CC2-DD07-DE47-99FE-B83DB3F05EC6}"/>
              </a:ext>
            </a:extLst>
          </p:cNvPr>
          <p:cNvSpPr>
            <a:spLocks noGrp="1"/>
          </p:cNvSpPr>
          <p:nvPr>
            <p:ph type="body" sz="quarter" idx="11"/>
          </p:nvPr>
        </p:nvSpPr>
        <p:spPr>
          <a:xfrm>
            <a:off x="3801979" y="890788"/>
            <a:ext cx="4740114" cy="2625176"/>
          </a:xfrm>
        </p:spPr>
        <p:txBody>
          <a:bodyPr/>
          <a:lstStyle/>
          <a:p>
            <a:r>
              <a:rPr lang="en-US" dirty="0" err="1"/>
              <a:t>CloudBees</a:t>
            </a:r>
            <a:r>
              <a:rPr lang="en-US" dirty="0"/>
              <a:t> </a:t>
            </a:r>
            <a:r>
              <a:rPr lang="en-US" dirty="0" err="1"/>
              <a:t>CodeShip</a:t>
            </a:r>
            <a:r>
              <a:rPr lang="en-US" dirty="0"/>
              <a:t> is a SaaS CI/CD solution that empowers engineering teams to practice and optimize continuous integration and delivery in the cloud for everything from simple web apps to modern microservice architectures to achieve fast, secure and frequent code delivery.</a:t>
            </a:r>
          </a:p>
          <a:p>
            <a:endParaRPr lang="en-US" sz="1400" dirty="0"/>
          </a:p>
          <a:p>
            <a:r>
              <a:rPr lang="en-US" sz="1400" dirty="0" err="1"/>
              <a:t>CloudBees</a:t>
            </a:r>
            <a:r>
              <a:rPr lang="en-US" sz="1400" dirty="0"/>
              <a:t> Jenkins Enterprise integrates with Amazon EKS to give developers a CI/CD solution with the flexibility to support diverse software portfolios, embed best practices and unified governance.</a:t>
            </a:r>
          </a:p>
        </p:txBody>
      </p:sp>
      <p:sp>
        <p:nvSpPr>
          <p:cNvPr id="3" name="Title 2">
            <a:extLst>
              <a:ext uri="{FF2B5EF4-FFF2-40B4-BE49-F238E27FC236}">
                <a16:creationId xmlns:a16="http://schemas.microsoft.com/office/drawing/2014/main" id="{B9018703-DDE4-C24A-90F4-128DC03D9505}"/>
              </a:ext>
            </a:extLst>
          </p:cNvPr>
          <p:cNvSpPr>
            <a:spLocks noGrp="1"/>
          </p:cNvSpPr>
          <p:nvPr>
            <p:ph type="title"/>
          </p:nvPr>
        </p:nvSpPr>
        <p:spPr/>
        <p:txBody>
          <a:bodyPr/>
          <a:lstStyle/>
          <a:p>
            <a:r>
              <a:rPr lang="en-US" dirty="0">
                <a:solidFill>
                  <a:schemeClr val="bg1"/>
                </a:solidFill>
              </a:rPr>
              <a:t>Partner Highlight - DevOps</a:t>
            </a:r>
          </a:p>
        </p:txBody>
      </p:sp>
      <p:pic>
        <p:nvPicPr>
          <p:cNvPr id="7" name="Picture 6">
            <a:extLst>
              <a:ext uri="{FF2B5EF4-FFF2-40B4-BE49-F238E27FC236}">
                <a16:creationId xmlns:a16="http://schemas.microsoft.com/office/drawing/2014/main" id="{4FB9D364-B91B-0E44-BA4E-C5EB44D2CC7A}"/>
              </a:ext>
            </a:extLst>
          </p:cNvPr>
          <p:cNvPicPr>
            <a:picLocks noChangeAspect="1"/>
          </p:cNvPicPr>
          <p:nvPr/>
        </p:nvPicPr>
        <p:blipFill rotWithShape="1">
          <a:blip r:embed="rId2"/>
          <a:srcRect r="29542"/>
          <a:stretch/>
        </p:blipFill>
        <p:spPr>
          <a:xfrm>
            <a:off x="1256941" y="2062759"/>
            <a:ext cx="1758976" cy="864925"/>
          </a:xfrm>
          <a:prstGeom prst="rect">
            <a:avLst/>
          </a:prstGeom>
        </p:spPr>
      </p:pic>
    </p:spTree>
    <p:extLst>
      <p:ext uri="{BB962C8B-B14F-4D97-AF65-F5344CB8AC3E}">
        <p14:creationId xmlns:p14="http://schemas.microsoft.com/office/powerpoint/2010/main" val="397490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7EEAE1-F5C2-48B5-B3E6-1EAD938A3635}"/>
              </a:ext>
            </a:extLst>
          </p:cNvPr>
          <p:cNvSpPr>
            <a:spLocks noGrp="1"/>
          </p:cNvSpPr>
          <p:nvPr>
            <p:ph type="title"/>
          </p:nvPr>
        </p:nvSpPr>
        <p:spPr>
          <a:xfrm>
            <a:off x="336789" y="174205"/>
            <a:ext cx="8205304" cy="545741"/>
          </a:xfrm>
        </p:spPr>
        <p:txBody>
          <a:bodyPr/>
          <a:lstStyle/>
          <a:p>
            <a:r>
              <a:rPr lang="en-AU" dirty="0"/>
              <a:t>We Give You The Power To Choose:</a:t>
            </a:r>
          </a:p>
        </p:txBody>
      </p:sp>
      <p:pic>
        <p:nvPicPr>
          <p:cNvPr id="18" name="Picture 17">
            <a:extLst>
              <a:ext uri="{FF2B5EF4-FFF2-40B4-BE49-F238E27FC236}">
                <a16:creationId xmlns:a16="http://schemas.microsoft.com/office/drawing/2014/main" id="{9621EB27-0D3A-794E-85AF-EFF4ABA37203}"/>
              </a:ext>
            </a:extLst>
          </p:cNvPr>
          <p:cNvPicPr>
            <a:picLocks noChangeAspect="1"/>
          </p:cNvPicPr>
          <p:nvPr/>
        </p:nvPicPr>
        <p:blipFill rotWithShape="1">
          <a:blip r:embed="rId3"/>
          <a:srcRect r="75640"/>
          <a:stretch/>
        </p:blipFill>
        <p:spPr>
          <a:xfrm>
            <a:off x="3879641" y="1354214"/>
            <a:ext cx="662400" cy="718434"/>
          </a:xfrm>
          <a:prstGeom prst="rect">
            <a:avLst/>
          </a:prstGeom>
        </p:spPr>
      </p:pic>
      <p:pic>
        <p:nvPicPr>
          <p:cNvPr id="19" name="Picture 18">
            <a:extLst>
              <a:ext uri="{FF2B5EF4-FFF2-40B4-BE49-F238E27FC236}">
                <a16:creationId xmlns:a16="http://schemas.microsoft.com/office/drawing/2014/main" id="{E4968B36-C284-6944-905F-E7EFE96081D1}"/>
              </a:ext>
            </a:extLst>
          </p:cNvPr>
          <p:cNvPicPr>
            <a:picLocks noChangeAspect="1"/>
          </p:cNvPicPr>
          <p:nvPr/>
        </p:nvPicPr>
        <p:blipFill rotWithShape="1">
          <a:blip r:embed="rId3"/>
          <a:srcRect r="75640"/>
          <a:stretch/>
        </p:blipFill>
        <p:spPr>
          <a:xfrm>
            <a:off x="3184062" y="3013442"/>
            <a:ext cx="662400" cy="718434"/>
          </a:xfrm>
          <a:prstGeom prst="rect">
            <a:avLst/>
          </a:prstGeom>
        </p:spPr>
      </p:pic>
      <p:pic>
        <p:nvPicPr>
          <p:cNvPr id="21" name="Picture 20">
            <a:extLst>
              <a:ext uri="{FF2B5EF4-FFF2-40B4-BE49-F238E27FC236}">
                <a16:creationId xmlns:a16="http://schemas.microsoft.com/office/drawing/2014/main" id="{EAF61FB2-B4E4-A548-AB93-E979B599A904}"/>
              </a:ext>
            </a:extLst>
          </p:cNvPr>
          <p:cNvPicPr>
            <a:picLocks noChangeAspect="1"/>
          </p:cNvPicPr>
          <p:nvPr/>
        </p:nvPicPr>
        <p:blipFill rotWithShape="1">
          <a:blip r:embed="rId4"/>
          <a:srcRect r="72644"/>
          <a:stretch/>
        </p:blipFill>
        <p:spPr>
          <a:xfrm>
            <a:off x="4416112" y="3013442"/>
            <a:ext cx="745200" cy="899231"/>
          </a:xfrm>
          <a:prstGeom prst="rect">
            <a:avLst/>
          </a:prstGeom>
        </p:spPr>
      </p:pic>
      <p:pic>
        <p:nvPicPr>
          <p:cNvPr id="22" name="Picture 21">
            <a:extLst>
              <a:ext uri="{FF2B5EF4-FFF2-40B4-BE49-F238E27FC236}">
                <a16:creationId xmlns:a16="http://schemas.microsoft.com/office/drawing/2014/main" id="{3510262A-9645-2346-A40B-8338FCF37B03}"/>
              </a:ext>
            </a:extLst>
          </p:cNvPr>
          <p:cNvPicPr>
            <a:picLocks noChangeAspect="1"/>
          </p:cNvPicPr>
          <p:nvPr/>
        </p:nvPicPr>
        <p:blipFill rotWithShape="1">
          <a:blip r:embed="rId3"/>
          <a:srcRect r="75640"/>
          <a:stretch/>
        </p:blipFill>
        <p:spPr>
          <a:xfrm>
            <a:off x="4864312" y="2833833"/>
            <a:ext cx="331200" cy="359217"/>
          </a:xfrm>
          <a:prstGeom prst="rect">
            <a:avLst/>
          </a:prstGeom>
        </p:spPr>
      </p:pic>
      <p:pic>
        <p:nvPicPr>
          <p:cNvPr id="24" name="Picture 23">
            <a:extLst>
              <a:ext uri="{FF2B5EF4-FFF2-40B4-BE49-F238E27FC236}">
                <a16:creationId xmlns:a16="http://schemas.microsoft.com/office/drawing/2014/main" id="{B9F1AACB-649C-8C4F-8740-70162ECDFDAA}"/>
              </a:ext>
            </a:extLst>
          </p:cNvPr>
          <p:cNvPicPr>
            <a:picLocks noChangeAspect="1"/>
          </p:cNvPicPr>
          <p:nvPr/>
        </p:nvPicPr>
        <p:blipFill rotWithShape="1">
          <a:blip r:embed="rId5"/>
          <a:srcRect l="2009" r="75714"/>
          <a:stretch/>
        </p:blipFill>
        <p:spPr>
          <a:xfrm>
            <a:off x="6932051" y="1290140"/>
            <a:ext cx="662877" cy="846582"/>
          </a:xfrm>
          <a:prstGeom prst="rect">
            <a:avLst/>
          </a:prstGeom>
        </p:spPr>
      </p:pic>
      <p:pic>
        <p:nvPicPr>
          <p:cNvPr id="26" name="Picture 25">
            <a:extLst>
              <a:ext uri="{FF2B5EF4-FFF2-40B4-BE49-F238E27FC236}">
                <a16:creationId xmlns:a16="http://schemas.microsoft.com/office/drawing/2014/main" id="{77959AEB-CC27-C342-975F-39DFE9212B91}"/>
              </a:ext>
            </a:extLst>
          </p:cNvPr>
          <p:cNvPicPr>
            <a:picLocks noChangeAspect="1"/>
          </p:cNvPicPr>
          <p:nvPr/>
        </p:nvPicPr>
        <p:blipFill rotWithShape="1">
          <a:blip r:embed="rId4"/>
          <a:srcRect r="72644"/>
          <a:stretch/>
        </p:blipFill>
        <p:spPr>
          <a:xfrm>
            <a:off x="7538190" y="3013442"/>
            <a:ext cx="745200" cy="899233"/>
          </a:xfrm>
          <a:prstGeom prst="rect">
            <a:avLst/>
          </a:prstGeom>
        </p:spPr>
      </p:pic>
      <p:pic>
        <p:nvPicPr>
          <p:cNvPr id="27" name="Picture 26">
            <a:extLst>
              <a:ext uri="{FF2B5EF4-FFF2-40B4-BE49-F238E27FC236}">
                <a16:creationId xmlns:a16="http://schemas.microsoft.com/office/drawing/2014/main" id="{C3CCCE91-6B00-984E-ABB9-873FC3A2959C}"/>
              </a:ext>
            </a:extLst>
          </p:cNvPr>
          <p:cNvPicPr>
            <a:picLocks noChangeAspect="1"/>
          </p:cNvPicPr>
          <p:nvPr/>
        </p:nvPicPr>
        <p:blipFill rotWithShape="1">
          <a:blip r:embed="rId5"/>
          <a:srcRect l="2009" r="75714"/>
          <a:stretch/>
        </p:blipFill>
        <p:spPr>
          <a:xfrm>
            <a:off x="7982082" y="2808240"/>
            <a:ext cx="331438" cy="423291"/>
          </a:xfrm>
          <a:prstGeom prst="rect">
            <a:avLst/>
          </a:prstGeom>
        </p:spPr>
      </p:pic>
      <p:pic>
        <p:nvPicPr>
          <p:cNvPr id="28" name="Picture 27">
            <a:extLst>
              <a:ext uri="{FF2B5EF4-FFF2-40B4-BE49-F238E27FC236}">
                <a16:creationId xmlns:a16="http://schemas.microsoft.com/office/drawing/2014/main" id="{D6625B12-595B-014D-A996-08717A732786}"/>
              </a:ext>
            </a:extLst>
          </p:cNvPr>
          <p:cNvPicPr>
            <a:picLocks noChangeAspect="1"/>
          </p:cNvPicPr>
          <p:nvPr/>
        </p:nvPicPr>
        <p:blipFill rotWithShape="1">
          <a:blip r:embed="rId5"/>
          <a:srcRect l="2009" r="75714"/>
          <a:stretch/>
        </p:blipFill>
        <p:spPr>
          <a:xfrm>
            <a:off x="6321929" y="2949368"/>
            <a:ext cx="662877" cy="846582"/>
          </a:xfrm>
          <a:prstGeom prst="rect">
            <a:avLst/>
          </a:prstGeom>
        </p:spPr>
      </p:pic>
      <p:sp>
        <p:nvSpPr>
          <p:cNvPr id="29" name="TextBox 28">
            <a:extLst>
              <a:ext uri="{FF2B5EF4-FFF2-40B4-BE49-F238E27FC236}">
                <a16:creationId xmlns:a16="http://schemas.microsoft.com/office/drawing/2014/main" id="{ACA2AE84-E31F-3C40-BA6B-E0DF32C90809}"/>
              </a:ext>
            </a:extLst>
          </p:cNvPr>
          <p:cNvSpPr txBox="1"/>
          <p:nvPr/>
        </p:nvSpPr>
        <p:spPr>
          <a:xfrm>
            <a:off x="3879641" y="984882"/>
            <a:ext cx="66240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0" name="TextBox 29">
            <a:extLst>
              <a:ext uri="{FF2B5EF4-FFF2-40B4-BE49-F238E27FC236}">
                <a16:creationId xmlns:a16="http://schemas.microsoft.com/office/drawing/2014/main" id="{7AA88180-9B3D-2E4C-A7C2-DA987ED1D323}"/>
              </a:ext>
            </a:extLst>
          </p:cNvPr>
          <p:cNvSpPr txBox="1"/>
          <p:nvPr/>
        </p:nvSpPr>
        <p:spPr>
          <a:xfrm>
            <a:off x="6932528" y="967863"/>
            <a:ext cx="66240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31" name="TextBox 30">
            <a:extLst>
              <a:ext uri="{FF2B5EF4-FFF2-40B4-BE49-F238E27FC236}">
                <a16:creationId xmlns:a16="http://schemas.microsoft.com/office/drawing/2014/main" id="{A23881B6-42A5-1B4D-A42E-1E39E5E01253}"/>
              </a:ext>
            </a:extLst>
          </p:cNvPr>
          <p:cNvSpPr txBox="1"/>
          <p:nvPr/>
        </p:nvSpPr>
        <p:spPr>
          <a:xfrm>
            <a:off x="3184062" y="3825713"/>
            <a:ext cx="66240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32" name="TextBox 31">
            <a:extLst>
              <a:ext uri="{FF2B5EF4-FFF2-40B4-BE49-F238E27FC236}">
                <a16:creationId xmlns:a16="http://schemas.microsoft.com/office/drawing/2014/main" id="{0179B7DD-463C-FC44-BCA5-7B25BC50CFA4}"/>
              </a:ext>
            </a:extLst>
          </p:cNvPr>
          <p:cNvSpPr txBox="1"/>
          <p:nvPr/>
        </p:nvSpPr>
        <p:spPr>
          <a:xfrm>
            <a:off x="4279097" y="3825713"/>
            <a:ext cx="101923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33" name="TextBox 32">
            <a:extLst>
              <a:ext uri="{FF2B5EF4-FFF2-40B4-BE49-F238E27FC236}">
                <a16:creationId xmlns:a16="http://schemas.microsoft.com/office/drawing/2014/main" id="{53152C4E-B560-F740-B395-56D9FF0BC37A}"/>
              </a:ext>
            </a:extLst>
          </p:cNvPr>
          <p:cNvSpPr txBox="1"/>
          <p:nvPr/>
        </p:nvSpPr>
        <p:spPr>
          <a:xfrm>
            <a:off x="6322406" y="3825713"/>
            <a:ext cx="66240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EC2</a:t>
            </a:r>
          </a:p>
        </p:txBody>
      </p:sp>
      <p:sp>
        <p:nvSpPr>
          <p:cNvPr id="35" name="TextBox 34">
            <a:extLst>
              <a:ext uri="{FF2B5EF4-FFF2-40B4-BE49-F238E27FC236}">
                <a16:creationId xmlns:a16="http://schemas.microsoft.com/office/drawing/2014/main" id="{59770BDF-A479-3743-BCC4-C09A683365F8}"/>
              </a:ext>
            </a:extLst>
          </p:cNvPr>
          <p:cNvSpPr txBox="1"/>
          <p:nvPr/>
        </p:nvSpPr>
        <p:spPr>
          <a:xfrm>
            <a:off x="7401175" y="3825713"/>
            <a:ext cx="1019230" cy="369332"/>
          </a:xfrm>
          <a:prstGeom prst="rect">
            <a:avLst/>
          </a:prstGeom>
          <a:noFill/>
        </p:spPr>
        <p:txBody>
          <a:bodyPr wrap="square" rtlCol="0">
            <a:spAutoFit/>
          </a:bodyPr>
          <a:lstStyle/>
          <a:p>
            <a:pPr algn="ctr"/>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Fargate</a:t>
            </a:r>
          </a:p>
        </p:txBody>
      </p:sp>
      <p:cxnSp>
        <p:nvCxnSpPr>
          <p:cNvPr id="37" name="Straight Arrow Connector 36">
            <a:extLst>
              <a:ext uri="{FF2B5EF4-FFF2-40B4-BE49-F238E27FC236}">
                <a16:creationId xmlns:a16="http://schemas.microsoft.com/office/drawing/2014/main" id="{F17C2A7A-4B0A-0049-9E2B-3FCE9E50DDFF}"/>
              </a:ext>
            </a:extLst>
          </p:cNvPr>
          <p:cNvCxnSpPr>
            <a:stCxn id="18" idx="2"/>
            <a:endCxn id="19" idx="0"/>
          </p:cNvCxnSpPr>
          <p:nvPr/>
        </p:nvCxnSpPr>
        <p:spPr>
          <a:xfrm flipH="1">
            <a:off x="3515262" y="2072648"/>
            <a:ext cx="695579" cy="940794"/>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EC4DA9F2-D41E-FC46-93AD-B17B62BF7772}"/>
              </a:ext>
            </a:extLst>
          </p:cNvPr>
          <p:cNvCxnSpPr>
            <a:cxnSpLocks/>
            <a:stCxn id="18" idx="2"/>
            <a:endCxn id="21" idx="0"/>
          </p:cNvCxnSpPr>
          <p:nvPr/>
        </p:nvCxnSpPr>
        <p:spPr>
          <a:xfrm>
            <a:off x="4210841" y="2072648"/>
            <a:ext cx="577871" cy="940794"/>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D3A84801-E979-484D-ABD5-25710A6DA093}"/>
              </a:ext>
            </a:extLst>
          </p:cNvPr>
          <p:cNvCxnSpPr>
            <a:cxnSpLocks/>
            <a:stCxn id="24" idx="2"/>
            <a:endCxn id="28" idx="0"/>
          </p:cNvCxnSpPr>
          <p:nvPr/>
        </p:nvCxnSpPr>
        <p:spPr>
          <a:xfrm flipH="1">
            <a:off x="6653368" y="2136722"/>
            <a:ext cx="610122" cy="812646"/>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3143BEB-7CCC-8141-AC17-C05304AACC75}"/>
              </a:ext>
            </a:extLst>
          </p:cNvPr>
          <p:cNvCxnSpPr>
            <a:cxnSpLocks/>
            <a:stCxn id="24" idx="2"/>
            <a:endCxn id="26" idx="0"/>
          </p:cNvCxnSpPr>
          <p:nvPr/>
        </p:nvCxnSpPr>
        <p:spPr>
          <a:xfrm>
            <a:off x="7263490" y="2136722"/>
            <a:ext cx="647300" cy="876720"/>
          </a:xfrm>
          <a:prstGeom prst="straightConnector1">
            <a:avLst/>
          </a:prstGeom>
          <a:ln w="508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2C0589E7-00AD-EA4A-894D-94E52963A8AF}"/>
              </a:ext>
            </a:extLst>
          </p:cNvPr>
          <p:cNvSpPr txBox="1"/>
          <p:nvPr/>
        </p:nvSpPr>
        <p:spPr>
          <a:xfrm>
            <a:off x="340618" y="1311499"/>
            <a:ext cx="3179144" cy="646331"/>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  Choose your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orchestration tool</a:t>
            </a:r>
          </a:p>
        </p:txBody>
      </p:sp>
      <p:sp>
        <p:nvSpPr>
          <p:cNvPr id="50" name="TextBox 49">
            <a:extLst>
              <a:ext uri="{FF2B5EF4-FFF2-40B4-BE49-F238E27FC236}">
                <a16:creationId xmlns:a16="http://schemas.microsoft.com/office/drawing/2014/main" id="{B8248601-367C-184E-967D-F91BDAB345A9}"/>
              </a:ext>
            </a:extLst>
          </p:cNvPr>
          <p:cNvSpPr txBox="1"/>
          <p:nvPr/>
        </p:nvSpPr>
        <p:spPr>
          <a:xfrm>
            <a:off x="340618" y="3006778"/>
            <a:ext cx="3179144" cy="646331"/>
          </a:xfrm>
          <a:prstGeom prst="rect">
            <a:avLst/>
          </a:prstGeom>
          <a:noFill/>
        </p:spPr>
        <p:txBody>
          <a:bodyPr wrap="square" rtlCol="0">
            <a:spAutoFit/>
          </a:bodyPr>
          <a:lstStyle/>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2.  Choose your </a:t>
            </a:r>
          </a:p>
          <a:p>
            <a:r>
              <a:rPr lang="en-US"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launch type</a:t>
            </a:r>
          </a:p>
        </p:txBody>
      </p:sp>
    </p:spTree>
    <p:extLst>
      <p:ext uri="{BB962C8B-B14F-4D97-AF65-F5344CB8AC3E}">
        <p14:creationId xmlns:p14="http://schemas.microsoft.com/office/powerpoint/2010/main" val="356179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9E3A15-DE45-EA44-BC2F-11C5C54F51EA}"/>
              </a:ext>
            </a:extLst>
          </p:cNvPr>
          <p:cNvSpPr/>
          <p:nvPr/>
        </p:nvSpPr>
        <p:spPr>
          <a:xfrm rot="10800000">
            <a:off x="0" y="-44451"/>
            <a:ext cx="9144000" cy="4051301"/>
          </a:xfrm>
          <a:prstGeom prst="rect">
            <a:avLst/>
          </a:prstGeom>
          <a:gradFill>
            <a:gsLst>
              <a:gs pos="100000">
                <a:srgbClr val="000000"/>
              </a:gs>
              <a:gs pos="0">
                <a:srgbClr val="000000">
                  <a:alpha val="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8821048-72C9-A346-B89C-EE33A14861CC}"/>
              </a:ext>
            </a:extLst>
          </p:cNvPr>
          <p:cNvSpPr/>
          <p:nvPr/>
        </p:nvSpPr>
        <p:spPr>
          <a:xfrm>
            <a:off x="304801" y="1165564"/>
            <a:ext cx="2702666" cy="2784136"/>
          </a:xfrm>
          <a:prstGeom prst="rect">
            <a:avLst/>
          </a:prstGeom>
          <a:solidFill>
            <a:schemeClr val="accent2">
              <a:alpha val="60000"/>
            </a:scheme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fr-FR" sz="1600" dirty="0">
                <a:solidFill>
                  <a:schemeClr val="bg1"/>
                </a:solidFill>
              </a:rPr>
              <a:t>Open source container management platform</a:t>
            </a:r>
          </a:p>
        </p:txBody>
      </p:sp>
      <p:sp>
        <p:nvSpPr>
          <p:cNvPr id="19" name="Rectangle 18">
            <a:extLst>
              <a:ext uri="{FF2B5EF4-FFF2-40B4-BE49-F238E27FC236}">
                <a16:creationId xmlns:a16="http://schemas.microsoft.com/office/drawing/2014/main" id="{6A15088E-5BB1-7447-B12D-A70CBDD93CF6}"/>
              </a:ext>
            </a:extLst>
          </p:cNvPr>
          <p:cNvSpPr/>
          <p:nvPr/>
        </p:nvSpPr>
        <p:spPr>
          <a:xfrm>
            <a:off x="3220668" y="1165564"/>
            <a:ext cx="2702666" cy="2784136"/>
          </a:xfrm>
          <a:prstGeom prst="rect">
            <a:avLst/>
          </a:prstGeom>
          <a:solidFill>
            <a:schemeClr val="accent2">
              <a:alpha val="60000"/>
            </a:scheme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Helps you run </a:t>
            </a:r>
            <a:br>
              <a:rPr lang="en-US" sz="1600" dirty="0">
                <a:solidFill>
                  <a:schemeClr val="bg1"/>
                </a:solidFill>
              </a:rPr>
            </a:br>
            <a:r>
              <a:rPr lang="en-US" sz="1600" dirty="0">
                <a:solidFill>
                  <a:schemeClr val="bg1"/>
                </a:solidFill>
              </a:rPr>
              <a:t>containers at scale</a:t>
            </a:r>
          </a:p>
        </p:txBody>
      </p:sp>
      <p:sp>
        <p:nvSpPr>
          <p:cNvPr id="20" name="Rectangle 19">
            <a:extLst>
              <a:ext uri="{FF2B5EF4-FFF2-40B4-BE49-F238E27FC236}">
                <a16:creationId xmlns:a16="http://schemas.microsoft.com/office/drawing/2014/main" id="{FD59AB1F-9601-DF40-9E11-2E110F7B0A6C}"/>
              </a:ext>
            </a:extLst>
          </p:cNvPr>
          <p:cNvSpPr/>
          <p:nvPr/>
        </p:nvSpPr>
        <p:spPr>
          <a:xfrm>
            <a:off x="6136535" y="1165564"/>
            <a:ext cx="2702666" cy="2784136"/>
          </a:xfrm>
          <a:prstGeom prst="rect">
            <a:avLst/>
          </a:prstGeom>
          <a:solidFill>
            <a:schemeClr val="accent2">
              <a:alpha val="60000"/>
            </a:scheme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r>
              <a:rPr lang="en-US" sz="1600" dirty="0">
                <a:solidFill>
                  <a:schemeClr val="bg1"/>
                </a:solidFill>
              </a:rPr>
              <a:t>Gives you primitives </a:t>
            </a:r>
            <a:br>
              <a:rPr lang="en-US" sz="1600" dirty="0">
                <a:solidFill>
                  <a:schemeClr val="bg1"/>
                </a:solidFill>
              </a:rPr>
            </a:br>
            <a:r>
              <a:rPr lang="en-US" sz="1600" dirty="0">
                <a:solidFill>
                  <a:schemeClr val="bg1"/>
                </a:solidFill>
              </a:rPr>
              <a:t>for building </a:t>
            </a:r>
            <a:br>
              <a:rPr lang="en-US" sz="1600" dirty="0">
                <a:solidFill>
                  <a:schemeClr val="bg1"/>
                </a:solidFill>
              </a:rPr>
            </a:br>
            <a:r>
              <a:rPr lang="en-US" sz="1600" dirty="0">
                <a:solidFill>
                  <a:schemeClr val="bg1"/>
                </a:solidFill>
              </a:rPr>
              <a:t>modern applications</a:t>
            </a:r>
          </a:p>
        </p:txBody>
      </p:sp>
      <p:sp>
        <p:nvSpPr>
          <p:cNvPr id="21" name="Title 4">
            <a:extLst>
              <a:ext uri="{FF2B5EF4-FFF2-40B4-BE49-F238E27FC236}">
                <a16:creationId xmlns:a16="http://schemas.microsoft.com/office/drawing/2014/main" id="{75F4DFE9-11EC-E742-BA23-29AF0785DAB5}"/>
              </a:ext>
            </a:extLst>
          </p:cNvPr>
          <p:cNvSpPr>
            <a:spLocks noGrp="1"/>
          </p:cNvSpPr>
          <p:nvPr>
            <p:ph type="title"/>
          </p:nvPr>
        </p:nvSpPr>
        <p:spPr>
          <a:xfrm>
            <a:off x="347472" y="347868"/>
            <a:ext cx="8449056" cy="469830"/>
          </a:xfrm>
        </p:spPr>
        <p:txBody>
          <a:bodyPr/>
          <a:lstStyle/>
          <a:p>
            <a:pPr algn="ctr"/>
            <a:r>
              <a:rPr lang="en-US" dirty="0"/>
              <a:t>What is Kubernetes?</a:t>
            </a:r>
            <a:endParaRPr lang="en-US" dirty="0">
              <a:solidFill>
                <a:schemeClr val="accent2"/>
              </a:solidFill>
            </a:endParaRPr>
          </a:p>
        </p:txBody>
      </p:sp>
      <p:sp>
        <p:nvSpPr>
          <p:cNvPr id="22" name="Freeform 15">
            <a:extLst>
              <a:ext uri="{FF2B5EF4-FFF2-40B4-BE49-F238E27FC236}">
                <a16:creationId xmlns:a16="http://schemas.microsoft.com/office/drawing/2014/main" id="{DFE1480D-362E-754E-B17D-7C5437077935}"/>
              </a:ext>
            </a:extLst>
          </p:cNvPr>
          <p:cNvSpPr>
            <a:spLocks noEditPoints="1"/>
          </p:cNvSpPr>
          <p:nvPr/>
        </p:nvSpPr>
        <p:spPr bwMode="auto">
          <a:xfrm>
            <a:off x="1170387" y="1611272"/>
            <a:ext cx="971495" cy="971492"/>
          </a:xfrm>
          <a:custGeom>
            <a:avLst/>
            <a:gdLst>
              <a:gd name="T0" fmla="*/ 922 w 2048"/>
              <a:gd name="T1" fmla="*/ 1877 h 2048"/>
              <a:gd name="T2" fmla="*/ 922 w 2048"/>
              <a:gd name="T3" fmla="*/ 1126 h 2048"/>
              <a:gd name="T4" fmla="*/ 683 w 2048"/>
              <a:gd name="T5" fmla="*/ 1161 h 2048"/>
              <a:gd name="T6" fmla="*/ 751 w 2048"/>
              <a:gd name="T7" fmla="*/ 1843 h 2048"/>
              <a:gd name="T8" fmla="*/ 512 w 2048"/>
              <a:gd name="T9" fmla="*/ 1126 h 2048"/>
              <a:gd name="T10" fmla="*/ 512 w 2048"/>
              <a:gd name="T11" fmla="*/ 1877 h 2048"/>
              <a:gd name="T12" fmla="*/ 512 w 2048"/>
              <a:gd name="T13" fmla="*/ 1126 h 2048"/>
              <a:gd name="T14" fmla="*/ 273 w 2048"/>
              <a:gd name="T15" fmla="*/ 1843 h 2048"/>
              <a:gd name="T16" fmla="*/ 341 w 2048"/>
              <a:gd name="T17" fmla="*/ 1161 h 2048"/>
              <a:gd name="T18" fmla="*/ 1707 w 2048"/>
              <a:gd name="T19" fmla="*/ 1161 h 2048"/>
              <a:gd name="T20" fmla="*/ 1775 w 2048"/>
              <a:gd name="T21" fmla="*/ 1843 h 2048"/>
              <a:gd name="T22" fmla="*/ 1536 w 2048"/>
              <a:gd name="T23" fmla="*/ 1126 h 2048"/>
              <a:gd name="T24" fmla="*/ 1536 w 2048"/>
              <a:gd name="T25" fmla="*/ 1877 h 2048"/>
              <a:gd name="T26" fmla="*/ 1536 w 2048"/>
              <a:gd name="T27" fmla="*/ 1126 h 2048"/>
              <a:gd name="T28" fmla="*/ 1297 w 2048"/>
              <a:gd name="T29" fmla="*/ 1843 h 2048"/>
              <a:gd name="T30" fmla="*/ 1365 w 2048"/>
              <a:gd name="T31" fmla="*/ 1161 h 2048"/>
              <a:gd name="T32" fmla="*/ 1092 w 2048"/>
              <a:gd name="T33" fmla="*/ 1161 h 2048"/>
              <a:gd name="T34" fmla="*/ 1161 w 2048"/>
              <a:gd name="T35" fmla="*/ 1843 h 2048"/>
              <a:gd name="T36" fmla="*/ 1980 w 2048"/>
              <a:gd name="T37" fmla="*/ 1208 h 2048"/>
              <a:gd name="T38" fmla="*/ 2048 w 2048"/>
              <a:gd name="T39" fmla="*/ 1959 h 2048"/>
              <a:gd name="T40" fmla="*/ 34 w 2048"/>
              <a:gd name="T41" fmla="*/ 2048 h 2048"/>
              <a:gd name="T42" fmla="*/ 44 w 2048"/>
              <a:gd name="T43" fmla="*/ 1853 h 2048"/>
              <a:gd name="T44" fmla="*/ 44 w 2048"/>
              <a:gd name="T45" fmla="*/ 1150 h 2048"/>
              <a:gd name="T46" fmla="*/ 34 w 2048"/>
              <a:gd name="T47" fmla="*/ 956 h 2048"/>
              <a:gd name="T48" fmla="*/ 887 w 2048"/>
              <a:gd name="T49" fmla="*/ 649 h 2048"/>
              <a:gd name="T50" fmla="*/ 1038 w 2048"/>
              <a:gd name="T51" fmla="*/ 618 h 2048"/>
              <a:gd name="T52" fmla="*/ 1059 w 2048"/>
              <a:gd name="T53" fmla="*/ 612 h 2048"/>
              <a:gd name="T54" fmla="*/ 1123 w 2048"/>
              <a:gd name="T55" fmla="*/ 672 h 2048"/>
              <a:gd name="T56" fmla="*/ 1058 w 2048"/>
              <a:gd name="T57" fmla="*/ 685 h 2048"/>
              <a:gd name="T58" fmla="*/ 1161 w 2048"/>
              <a:gd name="T59" fmla="*/ 649 h 2048"/>
              <a:gd name="T60" fmla="*/ 1024 w 2048"/>
              <a:gd name="T61" fmla="*/ 440 h 2048"/>
              <a:gd name="T62" fmla="*/ 922 w 2048"/>
              <a:gd name="T63" fmla="*/ 0 h 2048"/>
              <a:gd name="T64" fmla="*/ 1058 w 2048"/>
              <a:gd name="T65" fmla="*/ 102 h 2048"/>
              <a:gd name="T66" fmla="*/ 1195 w 2048"/>
              <a:gd name="T67" fmla="*/ 0 h 2048"/>
              <a:gd name="T68" fmla="*/ 1092 w 2048"/>
              <a:gd name="T69" fmla="*/ 440 h 2048"/>
              <a:gd name="T70" fmla="*/ 1058 w 2048"/>
              <a:gd name="T71" fmla="*/ 819 h 2048"/>
              <a:gd name="T72" fmla="*/ 1735 w 2048"/>
              <a:gd name="T73" fmla="*/ 956 h 2048"/>
              <a:gd name="T74" fmla="*/ 1287 w 2048"/>
              <a:gd name="T75" fmla="*/ 703 h 2048"/>
              <a:gd name="T76" fmla="*/ 2048 w 2048"/>
              <a:gd name="T77" fmla="*/ 990 h 2048"/>
              <a:gd name="T78" fmla="*/ 1980 w 2048"/>
              <a:gd name="T79" fmla="*/ 1208 h 2048"/>
              <a:gd name="T80" fmla="*/ 1058 w 2048"/>
              <a:gd name="T81" fmla="*/ 171 h 2048"/>
              <a:gd name="T82" fmla="*/ 1911 w 2048"/>
              <a:gd name="T83" fmla="*/ 1795 h 2048"/>
              <a:gd name="T84" fmla="*/ 1980 w 2048"/>
              <a:gd name="T85" fmla="*/ 1044 h 2048"/>
              <a:gd name="T86" fmla="*/ 68 w 2048"/>
              <a:gd name="T87" fmla="*/ 1044 h 2048"/>
              <a:gd name="T88" fmla="*/ 137 w 2048"/>
              <a:gd name="T89" fmla="*/ 1795 h 2048"/>
              <a:gd name="T90" fmla="*/ 68 w 2048"/>
              <a:gd name="T91" fmla="*/ 1980 h 2048"/>
              <a:gd name="T92" fmla="*/ 1956 w 2048"/>
              <a:gd name="T93" fmla="*/ 1901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8" h="2048">
                <a:moveTo>
                  <a:pt x="956" y="1161"/>
                </a:moveTo>
                <a:cubicBezTo>
                  <a:pt x="956" y="1843"/>
                  <a:pt x="956" y="1843"/>
                  <a:pt x="956" y="1843"/>
                </a:cubicBezTo>
                <a:cubicBezTo>
                  <a:pt x="956" y="1864"/>
                  <a:pt x="942" y="1877"/>
                  <a:pt x="922" y="1877"/>
                </a:cubicBezTo>
                <a:cubicBezTo>
                  <a:pt x="901" y="1877"/>
                  <a:pt x="887" y="1864"/>
                  <a:pt x="887" y="1843"/>
                </a:cubicBezTo>
                <a:cubicBezTo>
                  <a:pt x="887" y="1161"/>
                  <a:pt x="887" y="1161"/>
                  <a:pt x="887" y="1161"/>
                </a:cubicBezTo>
                <a:cubicBezTo>
                  <a:pt x="887" y="1140"/>
                  <a:pt x="901" y="1126"/>
                  <a:pt x="922" y="1126"/>
                </a:cubicBezTo>
                <a:cubicBezTo>
                  <a:pt x="942" y="1126"/>
                  <a:pt x="956" y="1140"/>
                  <a:pt x="956" y="1161"/>
                </a:cubicBezTo>
                <a:close/>
                <a:moveTo>
                  <a:pt x="717" y="1126"/>
                </a:moveTo>
                <a:cubicBezTo>
                  <a:pt x="696" y="1126"/>
                  <a:pt x="683" y="1140"/>
                  <a:pt x="683" y="1161"/>
                </a:cubicBezTo>
                <a:cubicBezTo>
                  <a:pt x="683" y="1843"/>
                  <a:pt x="683" y="1843"/>
                  <a:pt x="683" y="1843"/>
                </a:cubicBezTo>
                <a:cubicBezTo>
                  <a:pt x="683" y="1864"/>
                  <a:pt x="696" y="1877"/>
                  <a:pt x="717" y="1877"/>
                </a:cubicBezTo>
                <a:cubicBezTo>
                  <a:pt x="737" y="1877"/>
                  <a:pt x="751" y="1864"/>
                  <a:pt x="751" y="1843"/>
                </a:cubicBezTo>
                <a:cubicBezTo>
                  <a:pt x="751" y="1161"/>
                  <a:pt x="751" y="1161"/>
                  <a:pt x="751" y="1161"/>
                </a:cubicBezTo>
                <a:cubicBezTo>
                  <a:pt x="751" y="1140"/>
                  <a:pt x="737" y="1126"/>
                  <a:pt x="717" y="1126"/>
                </a:cubicBezTo>
                <a:close/>
                <a:moveTo>
                  <a:pt x="512" y="1126"/>
                </a:moveTo>
                <a:cubicBezTo>
                  <a:pt x="492" y="1126"/>
                  <a:pt x="478" y="1140"/>
                  <a:pt x="478" y="1161"/>
                </a:cubicBezTo>
                <a:cubicBezTo>
                  <a:pt x="478" y="1843"/>
                  <a:pt x="478" y="1843"/>
                  <a:pt x="478" y="1843"/>
                </a:cubicBezTo>
                <a:cubicBezTo>
                  <a:pt x="478" y="1864"/>
                  <a:pt x="492" y="1877"/>
                  <a:pt x="512" y="1877"/>
                </a:cubicBezTo>
                <a:cubicBezTo>
                  <a:pt x="532" y="1877"/>
                  <a:pt x="546" y="1864"/>
                  <a:pt x="546" y="1843"/>
                </a:cubicBezTo>
                <a:cubicBezTo>
                  <a:pt x="546" y="1161"/>
                  <a:pt x="546" y="1161"/>
                  <a:pt x="546" y="1161"/>
                </a:cubicBezTo>
                <a:cubicBezTo>
                  <a:pt x="546" y="1140"/>
                  <a:pt x="532" y="1126"/>
                  <a:pt x="512" y="1126"/>
                </a:cubicBezTo>
                <a:close/>
                <a:moveTo>
                  <a:pt x="307" y="1126"/>
                </a:moveTo>
                <a:cubicBezTo>
                  <a:pt x="287" y="1126"/>
                  <a:pt x="273" y="1140"/>
                  <a:pt x="273" y="1161"/>
                </a:cubicBezTo>
                <a:cubicBezTo>
                  <a:pt x="273" y="1843"/>
                  <a:pt x="273" y="1843"/>
                  <a:pt x="273" y="1843"/>
                </a:cubicBezTo>
                <a:cubicBezTo>
                  <a:pt x="273" y="1864"/>
                  <a:pt x="287" y="1877"/>
                  <a:pt x="307" y="1877"/>
                </a:cubicBezTo>
                <a:cubicBezTo>
                  <a:pt x="328" y="1877"/>
                  <a:pt x="341" y="1864"/>
                  <a:pt x="341" y="1843"/>
                </a:cubicBezTo>
                <a:cubicBezTo>
                  <a:pt x="341" y="1161"/>
                  <a:pt x="341" y="1161"/>
                  <a:pt x="341" y="1161"/>
                </a:cubicBezTo>
                <a:cubicBezTo>
                  <a:pt x="341" y="1140"/>
                  <a:pt x="328" y="1126"/>
                  <a:pt x="307" y="1126"/>
                </a:cubicBezTo>
                <a:close/>
                <a:moveTo>
                  <a:pt x="1741" y="1126"/>
                </a:moveTo>
                <a:cubicBezTo>
                  <a:pt x="1720" y="1126"/>
                  <a:pt x="1707" y="1140"/>
                  <a:pt x="1707" y="1161"/>
                </a:cubicBezTo>
                <a:cubicBezTo>
                  <a:pt x="1707" y="1843"/>
                  <a:pt x="1707" y="1843"/>
                  <a:pt x="1707" y="1843"/>
                </a:cubicBezTo>
                <a:cubicBezTo>
                  <a:pt x="1707" y="1864"/>
                  <a:pt x="1720" y="1877"/>
                  <a:pt x="1741" y="1877"/>
                </a:cubicBezTo>
                <a:cubicBezTo>
                  <a:pt x="1761" y="1877"/>
                  <a:pt x="1775" y="1864"/>
                  <a:pt x="1775" y="1843"/>
                </a:cubicBezTo>
                <a:cubicBezTo>
                  <a:pt x="1775" y="1161"/>
                  <a:pt x="1775" y="1161"/>
                  <a:pt x="1775" y="1161"/>
                </a:cubicBezTo>
                <a:cubicBezTo>
                  <a:pt x="1775" y="1140"/>
                  <a:pt x="1761" y="1126"/>
                  <a:pt x="1741" y="1126"/>
                </a:cubicBezTo>
                <a:close/>
                <a:moveTo>
                  <a:pt x="1536" y="1126"/>
                </a:moveTo>
                <a:cubicBezTo>
                  <a:pt x="1516" y="1126"/>
                  <a:pt x="1502" y="1140"/>
                  <a:pt x="1502" y="1161"/>
                </a:cubicBezTo>
                <a:cubicBezTo>
                  <a:pt x="1502" y="1843"/>
                  <a:pt x="1502" y="1843"/>
                  <a:pt x="1502" y="1843"/>
                </a:cubicBezTo>
                <a:cubicBezTo>
                  <a:pt x="1502" y="1864"/>
                  <a:pt x="1516" y="1877"/>
                  <a:pt x="1536" y="1877"/>
                </a:cubicBezTo>
                <a:cubicBezTo>
                  <a:pt x="1556" y="1877"/>
                  <a:pt x="1570" y="1864"/>
                  <a:pt x="1570" y="1843"/>
                </a:cubicBezTo>
                <a:cubicBezTo>
                  <a:pt x="1570" y="1161"/>
                  <a:pt x="1570" y="1161"/>
                  <a:pt x="1570" y="1161"/>
                </a:cubicBezTo>
                <a:cubicBezTo>
                  <a:pt x="1570" y="1140"/>
                  <a:pt x="1556" y="1126"/>
                  <a:pt x="1536" y="1126"/>
                </a:cubicBezTo>
                <a:close/>
                <a:moveTo>
                  <a:pt x="1331" y="1126"/>
                </a:moveTo>
                <a:cubicBezTo>
                  <a:pt x="1311" y="1126"/>
                  <a:pt x="1297" y="1140"/>
                  <a:pt x="1297" y="1161"/>
                </a:cubicBezTo>
                <a:cubicBezTo>
                  <a:pt x="1297" y="1843"/>
                  <a:pt x="1297" y="1843"/>
                  <a:pt x="1297" y="1843"/>
                </a:cubicBezTo>
                <a:cubicBezTo>
                  <a:pt x="1297" y="1864"/>
                  <a:pt x="1311" y="1877"/>
                  <a:pt x="1331" y="1877"/>
                </a:cubicBezTo>
                <a:cubicBezTo>
                  <a:pt x="1352" y="1877"/>
                  <a:pt x="1365" y="1864"/>
                  <a:pt x="1365" y="1843"/>
                </a:cubicBezTo>
                <a:cubicBezTo>
                  <a:pt x="1365" y="1161"/>
                  <a:pt x="1365" y="1161"/>
                  <a:pt x="1365" y="1161"/>
                </a:cubicBezTo>
                <a:cubicBezTo>
                  <a:pt x="1365" y="1140"/>
                  <a:pt x="1352" y="1126"/>
                  <a:pt x="1331" y="1126"/>
                </a:cubicBezTo>
                <a:close/>
                <a:moveTo>
                  <a:pt x="1126" y="1126"/>
                </a:moveTo>
                <a:cubicBezTo>
                  <a:pt x="1106" y="1126"/>
                  <a:pt x="1092" y="1140"/>
                  <a:pt x="1092" y="1161"/>
                </a:cubicBezTo>
                <a:cubicBezTo>
                  <a:pt x="1092" y="1843"/>
                  <a:pt x="1092" y="1843"/>
                  <a:pt x="1092" y="1843"/>
                </a:cubicBezTo>
                <a:cubicBezTo>
                  <a:pt x="1092" y="1864"/>
                  <a:pt x="1106" y="1877"/>
                  <a:pt x="1126" y="1877"/>
                </a:cubicBezTo>
                <a:cubicBezTo>
                  <a:pt x="1147" y="1877"/>
                  <a:pt x="1161" y="1864"/>
                  <a:pt x="1161" y="1843"/>
                </a:cubicBezTo>
                <a:cubicBezTo>
                  <a:pt x="1161" y="1161"/>
                  <a:pt x="1161" y="1161"/>
                  <a:pt x="1161" y="1161"/>
                </a:cubicBezTo>
                <a:cubicBezTo>
                  <a:pt x="1161" y="1140"/>
                  <a:pt x="1147" y="1126"/>
                  <a:pt x="1126" y="1126"/>
                </a:cubicBezTo>
                <a:close/>
                <a:moveTo>
                  <a:pt x="1980" y="1208"/>
                </a:moveTo>
                <a:cubicBezTo>
                  <a:pt x="1980" y="1795"/>
                  <a:pt x="1980" y="1795"/>
                  <a:pt x="1980" y="1795"/>
                </a:cubicBezTo>
                <a:cubicBezTo>
                  <a:pt x="1980" y="1816"/>
                  <a:pt x="1987" y="1836"/>
                  <a:pt x="2004" y="1853"/>
                </a:cubicBezTo>
                <a:cubicBezTo>
                  <a:pt x="2031" y="1881"/>
                  <a:pt x="2048" y="1918"/>
                  <a:pt x="2048" y="1959"/>
                </a:cubicBezTo>
                <a:cubicBezTo>
                  <a:pt x="2048" y="2014"/>
                  <a:pt x="2048" y="2014"/>
                  <a:pt x="2048" y="2014"/>
                </a:cubicBezTo>
                <a:cubicBezTo>
                  <a:pt x="2048" y="2034"/>
                  <a:pt x="2034" y="2048"/>
                  <a:pt x="2014" y="2048"/>
                </a:cubicBezTo>
                <a:cubicBezTo>
                  <a:pt x="34" y="2048"/>
                  <a:pt x="34" y="2048"/>
                  <a:pt x="34" y="2048"/>
                </a:cubicBezTo>
                <a:cubicBezTo>
                  <a:pt x="14" y="2048"/>
                  <a:pt x="0" y="2034"/>
                  <a:pt x="0" y="2014"/>
                </a:cubicBezTo>
                <a:cubicBezTo>
                  <a:pt x="0" y="1959"/>
                  <a:pt x="0" y="1959"/>
                  <a:pt x="0" y="1959"/>
                </a:cubicBezTo>
                <a:cubicBezTo>
                  <a:pt x="0" y="1918"/>
                  <a:pt x="17" y="1881"/>
                  <a:pt x="44" y="1853"/>
                </a:cubicBezTo>
                <a:cubicBezTo>
                  <a:pt x="58" y="1836"/>
                  <a:pt x="68" y="1819"/>
                  <a:pt x="68" y="1795"/>
                </a:cubicBezTo>
                <a:cubicBezTo>
                  <a:pt x="68" y="1208"/>
                  <a:pt x="68" y="1208"/>
                  <a:pt x="68" y="1208"/>
                </a:cubicBezTo>
                <a:cubicBezTo>
                  <a:pt x="68" y="1188"/>
                  <a:pt x="58" y="1164"/>
                  <a:pt x="44" y="1150"/>
                </a:cubicBezTo>
                <a:cubicBezTo>
                  <a:pt x="17" y="1123"/>
                  <a:pt x="0" y="1085"/>
                  <a:pt x="0" y="1044"/>
                </a:cubicBezTo>
                <a:cubicBezTo>
                  <a:pt x="0" y="990"/>
                  <a:pt x="0" y="990"/>
                  <a:pt x="0" y="990"/>
                </a:cubicBezTo>
                <a:cubicBezTo>
                  <a:pt x="0" y="969"/>
                  <a:pt x="14" y="956"/>
                  <a:pt x="34" y="956"/>
                </a:cubicBezTo>
                <a:cubicBezTo>
                  <a:pt x="126" y="956"/>
                  <a:pt x="126" y="956"/>
                  <a:pt x="126" y="956"/>
                </a:cubicBezTo>
                <a:cubicBezTo>
                  <a:pt x="889" y="673"/>
                  <a:pt x="889" y="673"/>
                  <a:pt x="889" y="673"/>
                </a:cubicBezTo>
                <a:cubicBezTo>
                  <a:pt x="888" y="665"/>
                  <a:pt x="887" y="657"/>
                  <a:pt x="887" y="649"/>
                </a:cubicBezTo>
                <a:cubicBezTo>
                  <a:pt x="887" y="628"/>
                  <a:pt x="901" y="614"/>
                  <a:pt x="922" y="614"/>
                </a:cubicBezTo>
                <a:cubicBezTo>
                  <a:pt x="942" y="614"/>
                  <a:pt x="956" y="628"/>
                  <a:pt x="956" y="649"/>
                </a:cubicBezTo>
                <a:cubicBezTo>
                  <a:pt x="1038" y="618"/>
                  <a:pt x="1038" y="618"/>
                  <a:pt x="1038" y="618"/>
                </a:cubicBezTo>
                <a:cubicBezTo>
                  <a:pt x="1044" y="614"/>
                  <a:pt x="1051" y="612"/>
                  <a:pt x="1058" y="612"/>
                </a:cubicBezTo>
                <a:cubicBezTo>
                  <a:pt x="1058" y="612"/>
                  <a:pt x="1058" y="612"/>
                  <a:pt x="1058" y="612"/>
                </a:cubicBezTo>
                <a:cubicBezTo>
                  <a:pt x="1058" y="612"/>
                  <a:pt x="1058" y="612"/>
                  <a:pt x="1059" y="612"/>
                </a:cubicBezTo>
                <a:cubicBezTo>
                  <a:pt x="1066" y="612"/>
                  <a:pt x="1073" y="615"/>
                  <a:pt x="1079" y="619"/>
                </a:cubicBezTo>
                <a:cubicBezTo>
                  <a:pt x="1103" y="628"/>
                  <a:pt x="1103" y="628"/>
                  <a:pt x="1103" y="628"/>
                </a:cubicBezTo>
                <a:cubicBezTo>
                  <a:pt x="1120" y="635"/>
                  <a:pt x="1130" y="655"/>
                  <a:pt x="1123" y="672"/>
                </a:cubicBezTo>
                <a:cubicBezTo>
                  <a:pt x="1120" y="689"/>
                  <a:pt x="1106" y="696"/>
                  <a:pt x="1092" y="696"/>
                </a:cubicBezTo>
                <a:cubicBezTo>
                  <a:pt x="1089" y="696"/>
                  <a:pt x="1085" y="696"/>
                  <a:pt x="1079" y="693"/>
                </a:cubicBezTo>
                <a:cubicBezTo>
                  <a:pt x="1058" y="685"/>
                  <a:pt x="1058" y="685"/>
                  <a:pt x="1058" y="685"/>
                </a:cubicBezTo>
                <a:cubicBezTo>
                  <a:pt x="978" y="714"/>
                  <a:pt x="978" y="714"/>
                  <a:pt x="978" y="714"/>
                </a:cubicBezTo>
                <a:cubicBezTo>
                  <a:pt x="997" y="737"/>
                  <a:pt x="1025" y="751"/>
                  <a:pt x="1058" y="751"/>
                </a:cubicBezTo>
                <a:cubicBezTo>
                  <a:pt x="1116" y="751"/>
                  <a:pt x="1161" y="707"/>
                  <a:pt x="1161" y="649"/>
                </a:cubicBezTo>
                <a:cubicBezTo>
                  <a:pt x="1161" y="591"/>
                  <a:pt x="1116" y="546"/>
                  <a:pt x="1058" y="546"/>
                </a:cubicBezTo>
                <a:cubicBezTo>
                  <a:pt x="1038" y="546"/>
                  <a:pt x="1024" y="532"/>
                  <a:pt x="1024" y="512"/>
                </a:cubicBezTo>
                <a:cubicBezTo>
                  <a:pt x="1024" y="440"/>
                  <a:pt x="1024" y="440"/>
                  <a:pt x="1024" y="440"/>
                </a:cubicBezTo>
                <a:cubicBezTo>
                  <a:pt x="945" y="425"/>
                  <a:pt x="887" y="357"/>
                  <a:pt x="887" y="273"/>
                </a:cubicBezTo>
                <a:cubicBezTo>
                  <a:pt x="887" y="34"/>
                  <a:pt x="887" y="34"/>
                  <a:pt x="887" y="34"/>
                </a:cubicBezTo>
                <a:cubicBezTo>
                  <a:pt x="887" y="14"/>
                  <a:pt x="901" y="0"/>
                  <a:pt x="922" y="0"/>
                </a:cubicBezTo>
                <a:cubicBezTo>
                  <a:pt x="942" y="0"/>
                  <a:pt x="956" y="14"/>
                  <a:pt x="956" y="34"/>
                </a:cubicBezTo>
                <a:cubicBezTo>
                  <a:pt x="956" y="136"/>
                  <a:pt x="956" y="136"/>
                  <a:pt x="956" y="136"/>
                </a:cubicBezTo>
                <a:cubicBezTo>
                  <a:pt x="984" y="115"/>
                  <a:pt x="1019" y="102"/>
                  <a:pt x="1058" y="102"/>
                </a:cubicBezTo>
                <a:cubicBezTo>
                  <a:pt x="1097" y="102"/>
                  <a:pt x="1132" y="115"/>
                  <a:pt x="1161" y="136"/>
                </a:cubicBezTo>
                <a:cubicBezTo>
                  <a:pt x="1161" y="34"/>
                  <a:pt x="1161" y="34"/>
                  <a:pt x="1161" y="34"/>
                </a:cubicBezTo>
                <a:cubicBezTo>
                  <a:pt x="1161" y="14"/>
                  <a:pt x="1174" y="0"/>
                  <a:pt x="1195" y="0"/>
                </a:cubicBezTo>
                <a:cubicBezTo>
                  <a:pt x="1215" y="0"/>
                  <a:pt x="1229" y="14"/>
                  <a:pt x="1229" y="34"/>
                </a:cubicBezTo>
                <a:cubicBezTo>
                  <a:pt x="1229" y="273"/>
                  <a:pt x="1229" y="273"/>
                  <a:pt x="1229" y="273"/>
                </a:cubicBezTo>
                <a:cubicBezTo>
                  <a:pt x="1229" y="357"/>
                  <a:pt x="1171" y="425"/>
                  <a:pt x="1092" y="440"/>
                </a:cubicBezTo>
                <a:cubicBezTo>
                  <a:pt x="1092" y="481"/>
                  <a:pt x="1092" y="481"/>
                  <a:pt x="1092" y="481"/>
                </a:cubicBezTo>
                <a:cubicBezTo>
                  <a:pt x="1171" y="498"/>
                  <a:pt x="1229" y="567"/>
                  <a:pt x="1229" y="649"/>
                </a:cubicBezTo>
                <a:cubicBezTo>
                  <a:pt x="1229" y="744"/>
                  <a:pt x="1154" y="819"/>
                  <a:pt x="1058" y="819"/>
                </a:cubicBezTo>
                <a:cubicBezTo>
                  <a:pt x="996" y="819"/>
                  <a:pt x="942" y="787"/>
                  <a:pt x="912" y="738"/>
                </a:cubicBezTo>
                <a:cubicBezTo>
                  <a:pt x="325" y="956"/>
                  <a:pt x="325" y="956"/>
                  <a:pt x="325" y="956"/>
                </a:cubicBezTo>
                <a:cubicBezTo>
                  <a:pt x="1735" y="956"/>
                  <a:pt x="1735" y="956"/>
                  <a:pt x="1735" y="956"/>
                </a:cubicBezTo>
                <a:cubicBezTo>
                  <a:pt x="1263" y="768"/>
                  <a:pt x="1263" y="768"/>
                  <a:pt x="1263" y="768"/>
                </a:cubicBezTo>
                <a:cubicBezTo>
                  <a:pt x="1246" y="761"/>
                  <a:pt x="1236" y="741"/>
                  <a:pt x="1242" y="724"/>
                </a:cubicBezTo>
                <a:cubicBezTo>
                  <a:pt x="1249" y="707"/>
                  <a:pt x="1270" y="696"/>
                  <a:pt x="1287" y="703"/>
                </a:cubicBezTo>
                <a:cubicBezTo>
                  <a:pt x="1922" y="956"/>
                  <a:pt x="1922" y="956"/>
                  <a:pt x="1922" y="956"/>
                </a:cubicBezTo>
                <a:cubicBezTo>
                  <a:pt x="2014" y="956"/>
                  <a:pt x="2014" y="956"/>
                  <a:pt x="2014" y="956"/>
                </a:cubicBezTo>
                <a:cubicBezTo>
                  <a:pt x="2034" y="956"/>
                  <a:pt x="2048" y="969"/>
                  <a:pt x="2048" y="990"/>
                </a:cubicBezTo>
                <a:cubicBezTo>
                  <a:pt x="2048" y="1044"/>
                  <a:pt x="2048" y="1044"/>
                  <a:pt x="2048" y="1044"/>
                </a:cubicBezTo>
                <a:cubicBezTo>
                  <a:pt x="2048" y="1085"/>
                  <a:pt x="2031" y="1123"/>
                  <a:pt x="2004" y="1150"/>
                </a:cubicBezTo>
                <a:cubicBezTo>
                  <a:pt x="1990" y="1167"/>
                  <a:pt x="1980" y="1184"/>
                  <a:pt x="1980" y="1208"/>
                </a:cubicBezTo>
                <a:close/>
                <a:moveTo>
                  <a:pt x="1058" y="375"/>
                </a:moveTo>
                <a:cubicBezTo>
                  <a:pt x="1116" y="375"/>
                  <a:pt x="1161" y="331"/>
                  <a:pt x="1161" y="273"/>
                </a:cubicBezTo>
                <a:cubicBezTo>
                  <a:pt x="1161" y="215"/>
                  <a:pt x="1116" y="171"/>
                  <a:pt x="1058" y="171"/>
                </a:cubicBezTo>
                <a:cubicBezTo>
                  <a:pt x="1000" y="171"/>
                  <a:pt x="956" y="215"/>
                  <a:pt x="956" y="273"/>
                </a:cubicBezTo>
                <a:cubicBezTo>
                  <a:pt x="956" y="331"/>
                  <a:pt x="1000" y="375"/>
                  <a:pt x="1058" y="375"/>
                </a:cubicBezTo>
                <a:close/>
                <a:moveTo>
                  <a:pt x="1911" y="1795"/>
                </a:moveTo>
                <a:cubicBezTo>
                  <a:pt x="1911" y="1208"/>
                  <a:pt x="1911" y="1208"/>
                  <a:pt x="1911" y="1208"/>
                </a:cubicBezTo>
                <a:cubicBezTo>
                  <a:pt x="1911" y="1167"/>
                  <a:pt x="1929" y="1130"/>
                  <a:pt x="1956" y="1103"/>
                </a:cubicBezTo>
                <a:cubicBezTo>
                  <a:pt x="1969" y="1085"/>
                  <a:pt x="1980" y="1065"/>
                  <a:pt x="1980" y="1044"/>
                </a:cubicBezTo>
                <a:cubicBezTo>
                  <a:pt x="1980" y="1024"/>
                  <a:pt x="1980" y="1024"/>
                  <a:pt x="1980" y="1024"/>
                </a:cubicBezTo>
                <a:cubicBezTo>
                  <a:pt x="68" y="1024"/>
                  <a:pt x="68" y="1024"/>
                  <a:pt x="68" y="1024"/>
                </a:cubicBezTo>
                <a:cubicBezTo>
                  <a:pt x="68" y="1044"/>
                  <a:pt x="68" y="1044"/>
                  <a:pt x="68" y="1044"/>
                </a:cubicBezTo>
                <a:cubicBezTo>
                  <a:pt x="68" y="1065"/>
                  <a:pt x="79" y="1085"/>
                  <a:pt x="92" y="1103"/>
                </a:cubicBezTo>
                <a:cubicBezTo>
                  <a:pt x="119" y="1130"/>
                  <a:pt x="137" y="1171"/>
                  <a:pt x="137" y="1208"/>
                </a:cubicBezTo>
                <a:cubicBezTo>
                  <a:pt x="137" y="1795"/>
                  <a:pt x="137" y="1795"/>
                  <a:pt x="137" y="1795"/>
                </a:cubicBezTo>
                <a:cubicBezTo>
                  <a:pt x="137" y="1836"/>
                  <a:pt x="119" y="1874"/>
                  <a:pt x="92" y="1901"/>
                </a:cubicBezTo>
                <a:cubicBezTo>
                  <a:pt x="79" y="1918"/>
                  <a:pt x="68" y="1935"/>
                  <a:pt x="68" y="1959"/>
                </a:cubicBezTo>
                <a:cubicBezTo>
                  <a:pt x="68" y="1980"/>
                  <a:pt x="68" y="1980"/>
                  <a:pt x="68" y="1980"/>
                </a:cubicBezTo>
                <a:cubicBezTo>
                  <a:pt x="1980" y="1980"/>
                  <a:pt x="1980" y="1980"/>
                  <a:pt x="1980" y="1980"/>
                </a:cubicBezTo>
                <a:cubicBezTo>
                  <a:pt x="1980" y="1959"/>
                  <a:pt x="1980" y="1959"/>
                  <a:pt x="1980" y="1959"/>
                </a:cubicBezTo>
                <a:cubicBezTo>
                  <a:pt x="1980" y="1939"/>
                  <a:pt x="1973" y="1918"/>
                  <a:pt x="1956" y="1901"/>
                </a:cubicBezTo>
                <a:cubicBezTo>
                  <a:pt x="1929" y="1874"/>
                  <a:pt x="1911" y="1836"/>
                  <a:pt x="1911" y="179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3" name="Group 22">
            <a:extLst>
              <a:ext uri="{FF2B5EF4-FFF2-40B4-BE49-F238E27FC236}">
                <a16:creationId xmlns:a16="http://schemas.microsoft.com/office/drawing/2014/main" id="{B70C3A76-E49C-E447-A352-5DB79633C719}"/>
              </a:ext>
            </a:extLst>
          </p:cNvPr>
          <p:cNvGrpSpPr/>
          <p:nvPr/>
        </p:nvGrpSpPr>
        <p:grpSpPr>
          <a:xfrm>
            <a:off x="3979338" y="1909896"/>
            <a:ext cx="1185326" cy="672868"/>
            <a:chOff x="2939151" y="2019872"/>
            <a:chExt cx="1185326" cy="672868"/>
          </a:xfrm>
        </p:grpSpPr>
        <p:sp>
          <p:nvSpPr>
            <p:cNvPr id="24" name="Rectangle 23">
              <a:extLst>
                <a:ext uri="{FF2B5EF4-FFF2-40B4-BE49-F238E27FC236}">
                  <a16:creationId xmlns:a16="http://schemas.microsoft.com/office/drawing/2014/main" id="{6C08FD94-BC65-0B4B-A39B-3EA68AB793B3}"/>
                </a:ext>
              </a:extLst>
            </p:cNvPr>
            <p:cNvSpPr/>
            <p:nvPr/>
          </p:nvSpPr>
          <p:spPr>
            <a:xfrm>
              <a:off x="2939151" y="2019872"/>
              <a:ext cx="1185326" cy="672868"/>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2BF3C95B-030E-E448-9731-84168EC6F415}"/>
                </a:ext>
              </a:extLst>
            </p:cNvPr>
            <p:cNvGrpSpPr/>
            <p:nvPr/>
          </p:nvGrpSpPr>
          <p:grpSpPr>
            <a:xfrm>
              <a:off x="3249258" y="2074896"/>
              <a:ext cx="565112" cy="562821"/>
              <a:chOff x="3259856" y="2094974"/>
              <a:chExt cx="565112" cy="562821"/>
            </a:xfrm>
          </p:grpSpPr>
          <p:cxnSp>
            <p:nvCxnSpPr>
              <p:cNvPr id="26" name="Straight Arrow Connector 25">
                <a:extLst>
                  <a:ext uri="{FF2B5EF4-FFF2-40B4-BE49-F238E27FC236}">
                    <a16:creationId xmlns:a16="http://schemas.microsoft.com/office/drawing/2014/main" id="{6063A5DB-A7B9-7D41-A2A7-59304FCC6FCF}"/>
                  </a:ext>
                </a:extLst>
              </p:cNvPr>
              <p:cNvCxnSpPr/>
              <p:nvPr/>
            </p:nvCxnSpPr>
            <p:spPr>
              <a:xfrm flipV="1">
                <a:off x="3541249" y="2094974"/>
                <a:ext cx="0" cy="26263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1F9690F-CC1A-944C-8C00-A4738CD9AD64}"/>
                  </a:ext>
                </a:extLst>
              </p:cNvPr>
              <p:cNvCxnSpPr>
                <a:cxnSpLocks/>
              </p:cNvCxnSpPr>
              <p:nvPr/>
            </p:nvCxnSpPr>
            <p:spPr>
              <a:xfrm rot="5400000" flipV="1">
                <a:off x="3693649" y="2247374"/>
                <a:ext cx="0" cy="26263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5B0A999-8BD9-E249-B678-BDD18B300286}"/>
                  </a:ext>
                </a:extLst>
              </p:cNvPr>
              <p:cNvCxnSpPr>
                <a:cxnSpLocks/>
              </p:cNvCxnSpPr>
              <p:nvPr/>
            </p:nvCxnSpPr>
            <p:spPr>
              <a:xfrm rot="10800000" flipV="1">
                <a:off x="3541249" y="2395157"/>
                <a:ext cx="0" cy="26263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D7CCC45-0CB5-E546-99A2-155A628CE96F}"/>
                  </a:ext>
                </a:extLst>
              </p:cNvPr>
              <p:cNvCxnSpPr>
                <a:cxnSpLocks/>
              </p:cNvCxnSpPr>
              <p:nvPr/>
            </p:nvCxnSpPr>
            <p:spPr>
              <a:xfrm rot="16200000" flipV="1">
                <a:off x="3391175" y="2247375"/>
                <a:ext cx="0" cy="26263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grpSp>
      </p:grpSp>
      <p:pic>
        <p:nvPicPr>
          <p:cNvPr id="30" name="Graphic 29">
            <a:extLst>
              <a:ext uri="{FF2B5EF4-FFF2-40B4-BE49-F238E27FC236}">
                <a16:creationId xmlns:a16="http://schemas.microsoft.com/office/drawing/2014/main" id="{CD261046-1E77-D149-A6BF-9D8AB220C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171013" y="1686723"/>
            <a:ext cx="633710" cy="1119214"/>
          </a:xfrm>
          <a:prstGeom prst="rect">
            <a:avLst/>
          </a:prstGeom>
        </p:spPr>
      </p:pic>
    </p:spTree>
    <p:extLst>
      <p:ext uri="{BB962C8B-B14F-4D97-AF65-F5344CB8AC3E}">
        <p14:creationId xmlns:p14="http://schemas.microsoft.com/office/powerpoint/2010/main" val="388160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18"/>
                                        </p:tgtEl>
                                        <p:attrNameLst>
                                          <p:attrName>ppt_x</p:attrName>
                                          <p:attrName>ppt_y</p:attrName>
                                        </p:attrNameLst>
                                      </p:cBhvr>
                                      <p:rCtr x="0" y="-2315"/>
                                    </p:animMotion>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500"/>
                                  </p:stCondLst>
                                  <p:childTnLst>
                                    <p:animMotion origin="layout" path="M 0 0.04599 L 0 -2.22222E-6 " pathEditMode="relative" rAng="0" ptsTypes="AA">
                                      <p:cBhvr>
                                        <p:cTn id="19" dur="500" fill="hold"/>
                                        <p:tgtEl>
                                          <p:spTgt spid="19"/>
                                        </p:tgtEl>
                                        <p:attrNameLst>
                                          <p:attrName>ppt_x</p:attrName>
                                          <p:attrName>ppt_y</p:attrName>
                                        </p:attrNameLst>
                                      </p:cBhvr>
                                      <p:rCtr x="0" y="-2315"/>
                                    </p:animMotion>
                                  </p:childTnLst>
                                </p:cTn>
                              </p:par>
                              <p:par>
                                <p:cTn id="20" presetID="53" presetClass="entr" presetSubtype="16" fill="hold"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0"/>
                                  </p:stCondLst>
                                  <p:childTnLst>
                                    <p:animMotion origin="layout" path="M -3.61111E-6 0.04599 L -3.61111E-6 -2.22222E-6 " pathEditMode="relative" rAng="0" ptsTypes="AA">
                                      <p:cBhvr>
                                        <p:cTn id="29" dur="500" fill="hold"/>
                                        <p:tgtEl>
                                          <p:spTgt spid="20"/>
                                        </p:tgtEl>
                                        <p:attrNameLst>
                                          <p:attrName>ppt_x</p:attrName>
                                          <p:attrName>ppt_y</p:attrName>
                                        </p:attrNameLst>
                                      </p:cBhvr>
                                      <p:rCtr x="0" y="-2315"/>
                                    </p:animMotion>
                                  </p:childTnLst>
                                </p:cTn>
                              </p:par>
                              <p:par>
                                <p:cTn id="30" presetID="53" presetClass="entr" presetSubtype="16" fill="hold" nodeType="withEffect">
                                  <p:stCondLst>
                                    <p:cond delay="100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8E675-9A74-3B4A-B6D7-8E4034EB2312}"/>
              </a:ext>
            </a:extLst>
          </p:cNvPr>
          <p:cNvSpPr/>
          <p:nvPr/>
        </p:nvSpPr>
        <p:spPr>
          <a:xfrm>
            <a:off x="1757628" y="1518962"/>
            <a:ext cx="2702666" cy="2430738"/>
          </a:xfrm>
          <a:prstGeom prst="rect">
            <a:avLst/>
          </a:prstGeom>
          <a:solidFill>
            <a:schemeClr val="accent2">
              <a:alpha val="60000"/>
            </a:scheme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C748121E-93B5-E641-A00F-246B2745386A}"/>
              </a:ext>
            </a:extLst>
          </p:cNvPr>
          <p:cNvSpPr/>
          <p:nvPr/>
        </p:nvSpPr>
        <p:spPr>
          <a:xfrm>
            <a:off x="4673495" y="1518962"/>
            <a:ext cx="2702666" cy="2430738"/>
          </a:xfrm>
          <a:prstGeom prst="rect">
            <a:avLst/>
          </a:prstGeom>
          <a:solidFill>
            <a:schemeClr val="accent2">
              <a:alpha val="60000"/>
            </a:schemeClr>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16" name="Title 1">
            <a:extLst>
              <a:ext uri="{FF2B5EF4-FFF2-40B4-BE49-F238E27FC236}">
                <a16:creationId xmlns:a16="http://schemas.microsoft.com/office/drawing/2014/main" id="{9CDB70DB-B439-6C46-91D2-72060A6342B1}"/>
              </a:ext>
            </a:extLst>
          </p:cNvPr>
          <p:cNvSpPr>
            <a:spLocks noGrp="1"/>
          </p:cNvSpPr>
          <p:nvPr>
            <p:ph type="title"/>
          </p:nvPr>
        </p:nvSpPr>
        <p:spPr>
          <a:xfrm>
            <a:off x="352323" y="347868"/>
            <a:ext cx="8449056" cy="469830"/>
          </a:xfrm>
        </p:spPr>
        <p:txBody>
          <a:bodyPr/>
          <a:lstStyle/>
          <a:p>
            <a:r>
              <a:rPr lang="en-US" dirty="0"/>
              <a:t>Cloud-native applications</a:t>
            </a:r>
          </a:p>
        </p:txBody>
      </p:sp>
      <p:grpSp>
        <p:nvGrpSpPr>
          <p:cNvPr id="17" name="Group 18">
            <a:extLst>
              <a:ext uri="{FF2B5EF4-FFF2-40B4-BE49-F238E27FC236}">
                <a16:creationId xmlns:a16="http://schemas.microsoft.com/office/drawing/2014/main" id="{7CEA697B-C92F-9646-B855-5B57581A1D37}"/>
              </a:ext>
            </a:extLst>
          </p:cNvPr>
          <p:cNvGrpSpPr>
            <a:grpSpLocks noChangeAspect="1"/>
          </p:cNvGrpSpPr>
          <p:nvPr/>
        </p:nvGrpSpPr>
        <p:grpSpPr bwMode="auto">
          <a:xfrm>
            <a:off x="2606042" y="2100520"/>
            <a:ext cx="1005838" cy="1010720"/>
            <a:chOff x="3" y="2"/>
            <a:chExt cx="412" cy="414"/>
          </a:xfrm>
        </p:grpSpPr>
        <p:sp>
          <p:nvSpPr>
            <p:cNvPr id="18" name="Freeform 19">
              <a:extLst>
                <a:ext uri="{FF2B5EF4-FFF2-40B4-BE49-F238E27FC236}">
                  <a16:creationId xmlns:a16="http://schemas.microsoft.com/office/drawing/2014/main" id="{C4D50852-77CB-AC46-B463-6108EBD54868}"/>
                </a:ext>
              </a:extLst>
            </p:cNvPr>
            <p:cNvSpPr>
              <a:spLocks noEditPoints="1"/>
            </p:cNvSpPr>
            <p:nvPr/>
          </p:nvSpPr>
          <p:spPr bwMode="auto">
            <a:xfrm>
              <a:off x="3" y="2"/>
              <a:ext cx="412" cy="414"/>
            </a:xfrm>
            <a:custGeom>
              <a:avLst/>
              <a:gdLst>
                <a:gd name="T0" fmla="*/ 81 w 198"/>
                <a:gd name="T1" fmla="*/ 188 h 199"/>
                <a:gd name="T2" fmla="*/ 65 w 198"/>
                <a:gd name="T3" fmla="*/ 166 h 199"/>
                <a:gd name="T4" fmla="*/ 50 w 198"/>
                <a:gd name="T5" fmla="*/ 177 h 199"/>
                <a:gd name="T6" fmla="*/ 29 w 198"/>
                <a:gd name="T7" fmla="*/ 170 h 199"/>
                <a:gd name="T8" fmla="*/ 24 w 198"/>
                <a:gd name="T9" fmla="*/ 149 h 199"/>
                <a:gd name="T10" fmla="*/ 31 w 198"/>
                <a:gd name="T11" fmla="*/ 128 h 199"/>
                <a:gd name="T12" fmla="*/ 10 w 198"/>
                <a:gd name="T13" fmla="*/ 119 h 199"/>
                <a:gd name="T14" fmla="*/ 11 w 198"/>
                <a:gd name="T15" fmla="*/ 81 h 199"/>
                <a:gd name="T16" fmla="*/ 31 w 198"/>
                <a:gd name="T17" fmla="*/ 72 h 199"/>
                <a:gd name="T18" fmla="*/ 22 w 198"/>
                <a:gd name="T19" fmla="*/ 50 h 199"/>
                <a:gd name="T20" fmla="*/ 50 w 198"/>
                <a:gd name="T21" fmla="*/ 25 h 199"/>
                <a:gd name="T22" fmla="*/ 76 w 198"/>
                <a:gd name="T23" fmla="*/ 29 h 199"/>
                <a:gd name="T24" fmla="*/ 79 w 198"/>
                <a:gd name="T25" fmla="*/ 11 h 199"/>
                <a:gd name="T26" fmla="*/ 117 w 198"/>
                <a:gd name="T27" fmla="*/ 12 h 199"/>
                <a:gd name="T28" fmla="*/ 133 w 198"/>
                <a:gd name="T29" fmla="*/ 33 h 199"/>
                <a:gd name="T30" fmla="*/ 142 w 198"/>
                <a:gd name="T31" fmla="*/ 29 h 199"/>
                <a:gd name="T32" fmla="*/ 153 w 198"/>
                <a:gd name="T33" fmla="*/ 21 h 199"/>
                <a:gd name="T34" fmla="*/ 176 w 198"/>
                <a:gd name="T35" fmla="*/ 40 h 199"/>
                <a:gd name="T36" fmla="*/ 168 w 198"/>
                <a:gd name="T37" fmla="*/ 56 h 199"/>
                <a:gd name="T38" fmla="*/ 179 w 198"/>
                <a:gd name="T39" fmla="*/ 80 h 199"/>
                <a:gd name="T40" fmla="*/ 198 w 198"/>
                <a:gd name="T41" fmla="*/ 99 h 199"/>
                <a:gd name="T42" fmla="*/ 179 w 198"/>
                <a:gd name="T43" fmla="*/ 118 h 199"/>
                <a:gd name="T44" fmla="*/ 169 w 198"/>
                <a:gd name="T45" fmla="*/ 143 h 199"/>
                <a:gd name="T46" fmla="*/ 169 w 198"/>
                <a:gd name="T47" fmla="*/ 170 h 199"/>
                <a:gd name="T48" fmla="*/ 143 w 198"/>
                <a:gd name="T49" fmla="*/ 169 h 199"/>
                <a:gd name="T50" fmla="*/ 118 w 198"/>
                <a:gd name="T51" fmla="*/ 180 h 199"/>
                <a:gd name="T52" fmla="*/ 99 w 198"/>
                <a:gd name="T53" fmla="*/ 199 h 199"/>
                <a:gd name="T54" fmla="*/ 87 w 198"/>
                <a:gd name="T55" fmla="*/ 180 h 199"/>
                <a:gd name="T56" fmla="*/ 99 w 198"/>
                <a:gd name="T57" fmla="*/ 193 h 199"/>
                <a:gd name="T58" fmla="*/ 112 w 198"/>
                <a:gd name="T59" fmla="*/ 180 h 199"/>
                <a:gd name="T60" fmla="*/ 134 w 198"/>
                <a:gd name="T61" fmla="*/ 160 h 199"/>
                <a:gd name="T62" fmla="*/ 153 w 198"/>
                <a:gd name="T63" fmla="*/ 170 h 199"/>
                <a:gd name="T64" fmla="*/ 165 w 198"/>
                <a:gd name="T65" fmla="*/ 165 h 199"/>
                <a:gd name="T66" fmla="*/ 165 w 198"/>
                <a:gd name="T67" fmla="*/ 147 h 199"/>
                <a:gd name="T68" fmla="*/ 179 w 198"/>
                <a:gd name="T69" fmla="*/ 112 h 199"/>
                <a:gd name="T70" fmla="*/ 192 w 198"/>
                <a:gd name="T71" fmla="*/ 99 h 199"/>
                <a:gd name="T72" fmla="*/ 179 w 198"/>
                <a:gd name="T73" fmla="*/ 87 h 199"/>
                <a:gd name="T74" fmla="*/ 164 w 198"/>
                <a:gd name="T75" fmla="*/ 51 h 199"/>
                <a:gd name="T76" fmla="*/ 169 w 198"/>
                <a:gd name="T77" fmla="*/ 42 h 199"/>
                <a:gd name="T78" fmla="*/ 153 w 198"/>
                <a:gd name="T79" fmla="*/ 27 h 199"/>
                <a:gd name="T80" fmla="*/ 146 w 198"/>
                <a:gd name="T81" fmla="*/ 34 h 199"/>
                <a:gd name="T82" fmla="*/ 133 w 198"/>
                <a:gd name="T83" fmla="*/ 40 h 199"/>
                <a:gd name="T84" fmla="*/ 111 w 198"/>
                <a:gd name="T85" fmla="*/ 12 h 199"/>
                <a:gd name="T86" fmla="*/ 86 w 198"/>
                <a:gd name="T87" fmla="*/ 11 h 199"/>
                <a:gd name="T88" fmla="*/ 80 w 198"/>
                <a:gd name="T89" fmla="*/ 33 h 199"/>
                <a:gd name="T90" fmla="*/ 51 w 198"/>
                <a:gd name="T91" fmla="*/ 35 h 199"/>
                <a:gd name="T92" fmla="*/ 43 w 198"/>
                <a:gd name="T93" fmla="*/ 29 h 199"/>
                <a:gd name="T94" fmla="*/ 27 w 198"/>
                <a:gd name="T95" fmla="*/ 46 h 199"/>
                <a:gd name="T96" fmla="*/ 37 w 198"/>
                <a:gd name="T97" fmla="*/ 74 h 199"/>
                <a:gd name="T98" fmla="*/ 11 w 198"/>
                <a:gd name="T99" fmla="*/ 88 h 199"/>
                <a:gd name="T100" fmla="*/ 10 w 198"/>
                <a:gd name="T101" fmla="*/ 113 h 199"/>
                <a:gd name="T102" fmla="*/ 37 w 198"/>
                <a:gd name="T103" fmla="*/ 126 h 199"/>
                <a:gd name="T104" fmla="*/ 28 w 198"/>
                <a:gd name="T105" fmla="*/ 153 h 199"/>
                <a:gd name="T106" fmla="*/ 34 w 198"/>
                <a:gd name="T107" fmla="*/ 166 h 199"/>
                <a:gd name="T108" fmla="*/ 45 w 198"/>
                <a:gd name="T109" fmla="*/ 172 h 199"/>
                <a:gd name="T110" fmla="*/ 65 w 198"/>
                <a:gd name="T111" fmla="*/ 16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9">
                  <a:moveTo>
                    <a:pt x="99" y="199"/>
                  </a:moveTo>
                  <a:cubicBezTo>
                    <a:pt x="89" y="199"/>
                    <a:pt x="81" y="194"/>
                    <a:pt x="81" y="188"/>
                  </a:cubicBezTo>
                  <a:cubicBezTo>
                    <a:pt x="81" y="180"/>
                    <a:pt x="81" y="180"/>
                    <a:pt x="81" y="180"/>
                  </a:cubicBezTo>
                  <a:cubicBezTo>
                    <a:pt x="81" y="173"/>
                    <a:pt x="73" y="166"/>
                    <a:pt x="65" y="166"/>
                  </a:cubicBezTo>
                  <a:cubicBezTo>
                    <a:pt x="61" y="166"/>
                    <a:pt x="58" y="168"/>
                    <a:pt x="56" y="170"/>
                  </a:cubicBezTo>
                  <a:cubicBezTo>
                    <a:pt x="50" y="177"/>
                    <a:pt x="50" y="177"/>
                    <a:pt x="50" y="177"/>
                  </a:cubicBezTo>
                  <a:cubicBezTo>
                    <a:pt x="49" y="177"/>
                    <a:pt x="47" y="178"/>
                    <a:pt x="44" y="178"/>
                  </a:cubicBezTo>
                  <a:cubicBezTo>
                    <a:pt x="40" y="178"/>
                    <a:pt x="34" y="175"/>
                    <a:pt x="29" y="170"/>
                  </a:cubicBezTo>
                  <a:cubicBezTo>
                    <a:pt x="24" y="166"/>
                    <a:pt x="21" y="160"/>
                    <a:pt x="21" y="155"/>
                  </a:cubicBezTo>
                  <a:cubicBezTo>
                    <a:pt x="21" y="153"/>
                    <a:pt x="22" y="150"/>
                    <a:pt x="24" y="149"/>
                  </a:cubicBezTo>
                  <a:cubicBezTo>
                    <a:pt x="29" y="143"/>
                    <a:pt x="29" y="143"/>
                    <a:pt x="29" y="143"/>
                  </a:cubicBezTo>
                  <a:cubicBezTo>
                    <a:pt x="33" y="140"/>
                    <a:pt x="33" y="134"/>
                    <a:pt x="31" y="128"/>
                  </a:cubicBezTo>
                  <a:cubicBezTo>
                    <a:pt x="29" y="122"/>
                    <a:pt x="24" y="119"/>
                    <a:pt x="19" y="119"/>
                  </a:cubicBezTo>
                  <a:cubicBezTo>
                    <a:pt x="10" y="119"/>
                    <a:pt x="10" y="119"/>
                    <a:pt x="10" y="119"/>
                  </a:cubicBezTo>
                  <a:cubicBezTo>
                    <a:pt x="3" y="119"/>
                    <a:pt x="0" y="110"/>
                    <a:pt x="0" y="100"/>
                  </a:cubicBezTo>
                  <a:cubicBezTo>
                    <a:pt x="0" y="89"/>
                    <a:pt x="4" y="81"/>
                    <a:pt x="11" y="81"/>
                  </a:cubicBezTo>
                  <a:cubicBezTo>
                    <a:pt x="19" y="81"/>
                    <a:pt x="19" y="81"/>
                    <a:pt x="19" y="81"/>
                  </a:cubicBezTo>
                  <a:cubicBezTo>
                    <a:pt x="24" y="81"/>
                    <a:pt x="29" y="77"/>
                    <a:pt x="31" y="72"/>
                  </a:cubicBezTo>
                  <a:cubicBezTo>
                    <a:pt x="33" y="66"/>
                    <a:pt x="32" y="61"/>
                    <a:pt x="29" y="57"/>
                  </a:cubicBezTo>
                  <a:cubicBezTo>
                    <a:pt x="22" y="50"/>
                    <a:pt x="22" y="50"/>
                    <a:pt x="22" y="50"/>
                  </a:cubicBezTo>
                  <a:cubicBezTo>
                    <a:pt x="17" y="46"/>
                    <a:pt x="22" y="37"/>
                    <a:pt x="28" y="30"/>
                  </a:cubicBezTo>
                  <a:cubicBezTo>
                    <a:pt x="36" y="23"/>
                    <a:pt x="45" y="20"/>
                    <a:pt x="50" y="25"/>
                  </a:cubicBezTo>
                  <a:cubicBezTo>
                    <a:pt x="55" y="30"/>
                    <a:pt x="55" y="30"/>
                    <a:pt x="55" y="30"/>
                  </a:cubicBezTo>
                  <a:cubicBezTo>
                    <a:pt x="60" y="35"/>
                    <a:pt x="70" y="34"/>
                    <a:pt x="76" y="29"/>
                  </a:cubicBezTo>
                  <a:cubicBezTo>
                    <a:pt x="78" y="26"/>
                    <a:pt x="79" y="23"/>
                    <a:pt x="79" y="20"/>
                  </a:cubicBezTo>
                  <a:cubicBezTo>
                    <a:pt x="79" y="11"/>
                    <a:pt x="79" y="11"/>
                    <a:pt x="79" y="11"/>
                  </a:cubicBezTo>
                  <a:cubicBezTo>
                    <a:pt x="79" y="4"/>
                    <a:pt x="89" y="0"/>
                    <a:pt x="98" y="0"/>
                  </a:cubicBezTo>
                  <a:cubicBezTo>
                    <a:pt x="109" y="0"/>
                    <a:pt x="117" y="5"/>
                    <a:pt x="117" y="12"/>
                  </a:cubicBezTo>
                  <a:cubicBezTo>
                    <a:pt x="117" y="20"/>
                    <a:pt x="117" y="20"/>
                    <a:pt x="117" y="20"/>
                  </a:cubicBezTo>
                  <a:cubicBezTo>
                    <a:pt x="117" y="27"/>
                    <a:pt x="125" y="33"/>
                    <a:pt x="133" y="33"/>
                  </a:cubicBezTo>
                  <a:cubicBezTo>
                    <a:pt x="133" y="33"/>
                    <a:pt x="133" y="33"/>
                    <a:pt x="133" y="33"/>
                  </a:cubicBezTo>
                  <a:cubicBezTo>
                    <a:pt x="136" y="33"/>
                    <a:pt x="139" y="32"/>
                    <a:pt x="142" y="29"/>
                  </a:cubicBezTo>
                  <a:cubicBezTo>
                    <a:pt x="148" y="23"/>
                    <a:pt x="148" y="23"/>
                    <a:pt x="148" y="23"/>
                  </a:cubicBezTo>
                  <a:cubicBezTo>
                    <a:pt x="149" y="22"/>
                    <a:pt x="151" y="21"/>
                    <a:pt x="153" y="21"/>
                  </a:cubicBezTo>
                  <a:cubicBezTo>
                    <a:pt x="158" y="21"/>
                    <a:pt x="164" y="24"/>
                    <a:pt x="169" y="29"/>
                  </a:cubicBezTo>
                  <a:cubicBezTo>
                    <a:pt x="172" y="32"/>
                    <a:pt x="174" y="36"/>
                    <a:pt x="176" y="40"/>
                  </a:cubicBezTo>
                  <a:cubicBezTo>
                    <a:pt x="177" y="44"/>
                    <a:pt x="176" y="48"/>
                    <a:pt x="174" y="51"/>
                  </a:cubicBezTo>
                  <a:cubicBezTo>
                    <a:pt x="168" y="56"/>
                    <a:pt x="168" y="56"/>
                    <a:pt x="168" y="56"/>
                  </a:cubicBezTo>
                  <a:cubicBezTo>
                    <a:pt x="165" y="59"/>
                    <a:pt x="164" y="66"/>
                    <a:pt x="167" y="71"/>
                  </a:cubicBezTo>
                  <a:cubicBezTo>
                    <a:pt x="169" y="77"/>
                    <a:pt x="173" y="80"/>
                    <a:pt x="179" y="80"/>
                  </a:cubicBezTo>
                  <a:cubicBezTo>
                    <a:pt x="188" y="80"/>
                    <a:pt x="188" y="80"/>
                    <a:pt x="188" y="80"/>
                  </a:cubicBezTo>
                  <a:cubicBezTo>
                    <a:pt x="195" y="80"/>
                    <a:pt x="198" y="90"/>
                    <a:pt x="198" y="99"/>
                  </a:cubicBezTo>
                  <a:cubicBezTo>
                    <a:pt x="198" y="110"/>
                    <a:pt x="193" y="118"/>
                    <a:pt x="187" y="118"/>
                  </a:cubicBezTo>
                  <a:cubicBezTo>
                    <a:pt x="179" y="118"/>
                    <a:pt x="179" y="118"/>
                    <a:pt x="179" y="118"/>
                  </a:cubicBezTo>
                  <a:cubicBezTo>
                    <a:pt x="174" y="118"/>
                    <a:pt x="169" y="122"/>
                    <a:pt x="167" y="128"/>
                  </a:cubicBezTo>
                  <a:cubicBezTo>
                    <a:pt x="164" y="133"/>
                    <a:pt x="165" y="139"/>
                    <a:pt x="169" y="143"/>
                  </a:cubicBezTo>
                  <a:cubicBezTo>
                    <a:pt x="176" y="149"/>
                    <a:pt x="176" y="149"/>
                    <a:pt x="176" y="149"/>
                  </a:cubicBezTo>
                  <a:cubicBezTo>
                    <a:pt x="180" y="154"/>
                    <a:pt x="176" y="163"/>
                    <a:pt x="169" y="170"/>
                  </a:cubicBezTo>
                  <a:cubicBezTo>
                    <a:pt x="162" y="177"/>
                    <a:pt x="153" y="179"/>
                    <a:pt x="148" y="175"/>
                  </a:cubicBezTo>
                  <a:cubicBezTo>
                    <a:pt x="143" y="169"/>
                    <a:pt x="143" y="169"/>
                    <a:pt x="143" y="169"/>
                  </a:cubicBezTo>
                  <a:cubicBezTo>
                    <a:pt x="138" y="165"/>
                    <a:pt x="127" y="166"/>
                    <a:pt x="122" y="171"/>
                  </a:cubicBezTo>
                  <a:cubicBezTo>
                    <a:pt x="120" y="173"/>
                    <a:pt x="118" y="176"/>
                    <a:pt x="118" y="180"/>
                  </a:cubicBezTo>
                  <a:cubicBezTo>
                    <a:pt x="118" y="189"/>
                    <a:pt x="118" y="189"/>
                    <a:pt x="118" y="189"/>
                  </a:cubicBezTo>
                  <a:cubicBezTo>
                    <a:pt x="118" y="196"/>
                    <a:pt x="109" y="199"/>
                    <a:pt x="99" y="199"/>
                  </a:cubicBezTo>
                  <a:close/>
                  <a:moveTo>
                    <a:pt x="65" y="160"/>
                  </a:moveTo>
                  <a:cubicBezTo>
                    <a:pt x="76" y="160"/>
                    <a:pt x="87" y="169"/>
                    <a:pt x="87" y="180"/>
                  </a:cubicBezTo>
                  <a:cubicBezTo>
                    <a:pt x="87" y="188"/>
                    <a:pt x="87" y="188"/>
                    <a:pt x="87" y="188"/>
                  </a:cubicBezTo>
                  <a:cubicBezTo>
                    <a:pt x="87" y="189"/>
                    <a:pt x="92" y="193"/>
                    <a:pt x="99" y="193"/>
                  </a:cubicBezTo>
                  <a:cubicBezTo>
                    <a:pt x="107" y="193"/>
                    <a:pt x="112" y="190"/>
                    <a:pt x="112" y="189"/>
                  </a:cubicBezTo>
                  <a:cubicBezTo>
                    <a:pt x="112" y="180"/>
                    <a:pt x="112" y="180"/>
                    <a:pt x="112" y="180"/>
                  </a:cubicBezTo>
                  <a:cubicBezTo>
                    <a:pt x="112" y="175"/>
                    <a:pt x="114" y="170"/>
                    <a:pt x="117" y="166"/>
                  </a:cubicBezTo>
                  <a:cubicBezTo>
                    <a:pt x="121" y="162"/>
                    <a:pt x="128" y="160"/>
                    <a:pt x="134" y="160"/>
                  </a:cubicBezTo>
                  <a:cubicBezTo>
                    <a:pt x="139" y="160"/>
                    <a:pt x="144" y="161"/>
                    <a:pt x="147" y="165"/>
                  </a:cubicBezTo>
                  <a:cubicBezTo>
                    <a:pt x="153" y="170"/>
                    <a:pt x="153" y="170"/>
                    <a:pt x="153" y="170"/>
                  </a:cubicBezTo>
                  <a:cubicBezTo>
                    <a:pt x="153" y="171"/>
                    <a:pt x="154" y="171"/>
                    <a:pt x="154" y="171"/>
                  </a:cubicBezTo>
                  <a:cubicBezTo>
                    <a:pt x="157" y="171"/>
                    <a:pt x="161" y="169"/>
                    <a:pt x="165" y="165"/>
                  </a:cubicBezTo>
                  <a:cubicBezTo>
                    <a:pt x="170" y="160"/>
                    <a:pt x="172" y="154"/>
                    <a:pt x="171" y="154"/>
                  </a:cubicBezTo>
                  <a:cubicBezTo>
                    <a:pt x="165" y="147"/>
                    <a:pt x="165" y="147"/>
                    <a:pt x="165" y="147"/>
                  </a:cubicBezTo>
                  <a:cubicBezTo>
                    <a:pt x="159" y="141"/>
                    <a:pt x="157" y="133"/>
                    <a:pt x="161" y="125"/>
                  </a:cubicBezTo>
                  <a:cubicBezTo>
                    <a:pt x="164" y="117"/>
                    <a:pt x="171" y="112"/>
                    <a:pt x="179" y="112"/>
                  </a:cubicBezTo>
                  <a:cubicBezTo>
                    <a:pt x="187" y="112"/>
                    <a:pt x="187" y="112"/>
                    <a:pt x="187" y="112"/>
                  </a:cubicBezTo>
                  <a:cubicBezTo>
                    <a:pt x="188" y="112"/>
                    <a:pt x="192" y="107"/>
                    <a:pt x="192" y="99"/>
                  </a:cubicBezTo>
                  <a:cubicBezTo>
                    <a:pt x="192" y="92"/>
                    <a:pt x="189" y="87"/>
                    <a:pt x="188" y="87"/>
                  </a:cubicBezTo>
                  <a:cubicBezTo>
                    <a:pt x="179" y="87"/>
                    <a:pt x="179" y="87"/>
                    <a:pt x="179" y="87"/>
                  </a:cubicBezTo>
                  <a:cubicBezTo>
                    <a:pt x="171" y="87"/>
                    <a:pt x="164" y="82"/>
                    <a:pt x="161" y="74"/>
                  </a:cubicBezTo>
                  <a:cubicBezTo>
                    <a:pt x="157" y="66"/>
                    <a:pt x="159" y="57"/>
                    <a:pt x="164" y="51"/>
                  </a:cubicBezTo>
                  <a:cubicBezTo>
                    <a:pt x="169" y="46"/>
                    <a:pt x="169" y="46"/>
                    <a:pt x="169" y="46"/>
                  </a:cubicBezTo>
                  <a:cubicBezTo>
                    <a:pt x="170" y="45"/>
                    <a:pt x="170" y="44"/>
                    <a:pt x="169" y="42"/>
                  </a:cubicBezTo>
                  <a:cubicBezTo>
                    <a:pt x="169" y="39"/>
                    <a:pt x="167" y="36"/>
                    <a:pt x="164" y="34"/>
                  </a:cubicBezTo>
                  <a:cubicBezTo>
                    <a:pt x="160" y="29"/>
                    <a:pt x="155" y="27"/>
                    <a:pt x="153" y="27"/>
                  </a:cubicBezTo>
                  <a:cubicBezTo>
                    <a:pt x="153" y="27"/>
                    <a:pt x="153" y="28"/>
                    <a:pt x="153" y="28"/>
                  </a:cubicBezTo>
                  <a:cubicBezTo>
                    <a:pt x="146" y="34"/>
                    <a:pt x="146" y="34"/>
                    <a:pt x="146" y="34"/>
                  </a:cubicBezTo>
                  <a:cubicBezTo>
                    <a:pt x="143" y="38"/>
                    <a:pt x="138" y="40"/>
                    <a:pt x="133" y="40"/>
                  </a:cubicBezTo>
                  <a:cubicBezTo>
                    <a:pt x="133" y="40"/>
                    <a:pt x="133" y="40"/>
                    <a:pt x="133" y="40"/>
                  </a:cubicBezTo>
                  <a:cubicBezTo>
                    <a:pt x="121" y="40"/>
                    <a:pt x="111" y="30"/>
                    <a:pt x="111" y="20"/>
                  </a:cubicBezTo>
                  <a:cubicBezTo>
                    <a:pt x="111" y="12"/>
                    <a:pt x="111" y="12"/>
                    <a:pt x="111" y="12"/>
                  </a:cubicBezTo>
                  <a:cubicBezTo>
                    <a:pt x="111" y="10"/>
                    <a:pt x="106" y="7"/>
                    <a:pt x="98" y="7"/>
                  </a:cubicBezTo>
                  <a:cubicBezTo>
                    <a:pt x="91" y="7"/>
                    <a:pt x="86" y="10"/>
                    <a:pt x="86" y="11"/>
                  </a:cubicBezTo>
                  <a:cubicBezTo>
                    <a:pt x="86" y="20"/>
                    <a:pt x="86" y="20"/>
                    <a:pt x="86" y="20"/>
                  </a:cubicBezTo>
                  <a:cubicBezTo>
                    <a:pt x="86" y="25"/>
                    <a:pt x="84" y="30"/>
                    <a:pt x="80" y="33"/>
                  </a:cubicBezTo>
                  <a:cubicBezTo>
                    <a:pt x="76" y="37"/>
                    <a:pt x="70" y="40"/>
                    <a:pt x="64" y="40"/>
                  </a:cubicBezTo>
                  <a:cubicBezTo>
                    <a:pt x="59" y="40"/>
                    <a:pt x="54" y="38"/>
                    <a:pt x="51" y="35"/>
                  </a:cubicBezTo>
                  <a:cubicBezTo>
                    <a:pt x="45" y="29"/>
                    <a:pt x="45" y="29"/>
                    <a:pt x="45" y="29"/>
                  </a:cubicBezTo>
                  <a:cubicBezTo>
                    <a:pt x="45" y="29"/>
                    <a:pt x="44" y="29"/>
                    <a:pt x="43" y="29"/>
                  </a:cubicBezTo>
                  <a:cubicBezTo>
                    <a:pt x="41" y="29"/>
                    <a:pt x="37" y="31"/>
                    <a:pt x="33" y="34"/>
                  </a:cubicBezTo>
                  <a:cubicBezTo>
                    <a:pt x="27" y="40"/>
                    <a:pt x="26" y="45"/>
                    <a:pt x="27" y="46"/>
                  </a:cubicBezTo>
                  <a:cubicBezTo>
                    <a:pt x="33" y="52"/>
                    <a:pt x="33" y="52"/>
                    <a:pt x="33" y="52"/>
                  </a:cubicBezTo>
                  <a:cubicBezTo>
                    <a:pt x="39" y="58"/>
                    <a:pt x="40" y="66"/>
                    <a:pt x="37" y="74"/>
                  </a:cubicBezTo>
                  <a:cubicBezTo>
                    <a:pt x="34" y="82"/>
                    <a:pt x="26" y="88"/>
                    <a:pt x="19" y="88"/>
                  </a:cubicBezTo>
                  <a:cubicBezTo>
                    <a:pt x="11" y="88"/>
                    <a:pt x="11" y="88"/>
                    <a:pt x="11" y="88"/>
                  </a:cubicBezTo>
                  <a:cubicBezTo>
                    <a:pt x="9" y="88"/>
                    <a:pt x="6" y="93"/>
                    <a:pt x="6" y="100"/>
                  </a:cubicBezTo>
                  <a:cubicBezTo>
                    <a:pt x="6" y="108"/>
                    <a:pt x="9" y="112"/>
                    <a:pt x="10" y="113"/>
                  </a:cubicBezTo>
                  <a:cubicBezTo>
                    <a:pt x="19" y="113"/>
                    <a:pt x="19" y="113"/>
                    <a:pt x="19" y="113"/>
                  </a:cubicBezTo>
                  <a:cubicBezTo>
                    <a:pt x="27" y="113"/>
                    <a:pt x="34" y="117"/>
                    <a:pt x="37" y="126"/>
                  </a:cubicBezTo>
                  <a:cubicBezTo>
                    <a:pt x="40" y="134"/>
                    <a:pt x="39" y="143"/>
                    <a:pt x="34" y="148"/>
                  </a:cubicBezTo>
                  <a:cubicBezTo>
                    <a:pt x="28" y="153"/>
                    <a:pt x="28" y="153"/>
                    <a:pt x="28" y="153"/>
                  </a:cubicBezTo>
                  <a:cubicBezTo>
                    <a:pt x="28" y="154"/>
                    <a:pt x="28" y="155"/>
                    <a:pt x="28" y="155"/>
                  </a:cubicBezTo>
                  <a:cubicBezTo>
                    <a:pt x="28" y="158"/>
                    <a:pt x="30" y="162"/>
                    <a:pt x="34" y="166"/>
                  </a:cubicBezTo>
                  <a:cubicBezTo>
                    <a:pt x="38" y="170"/>
                    <a:pt x="42" y="172"/>
                    <a:pt x="44" y="172"/>
                  </a:cubicBezTo>
                  <a:cubicBezTo>
                    <a:pt x="45" y="172"/>
                    <a:pt x="45" y="172"/>
                    <a:pt x="45" y="172"/>
                  </a:cubicBezTo>
                  <a:cubicBezTo>
                    <a:pt x="51" y="165"/>
                    <a:pt x="51" y="165"/>
                    <a:pt x="51" y="165"/>
                  </a:cubicBezTo>
                  <a:cubicBezTo>
                    <a:pt x="55" y="162"/>
                    <a:pt x="60" y="160"/>
                    <a:pt x="65" y="160"/>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9" name="Freeform 20">
              <a:extLst>
                <a:ext uri="{FF2B5EF4-FFF2-40B4-BE49-F238E27FC236}">
                  <a16:creationId xmlns:a16="http://schemas.microsoft.com/office/drawing/2014/main" id="{D90694ED-7522-BE4E-BB2A-7F53F2DC20DC}"/>
                </a:ext>
              </a:extLst>
            </p:cNvPr>
            <p:cNvSpPr>
              <a:spLocks/>
            </p:cNvSpPr>
            <p:nvPr/>
          </p:nvSpPr>
          <p:spPr bwMode="auto">
            <a:xfrm>
              <a:off x="120" y="121"/>
              <a:ext cx="179" cy="179"/>
            </a:xfrm>
            <a:custGeom>
              <a:avLst/>
              <a:gdLst>
                <a:gd name="T0" fmla="*/ 43 w 86"/>
                <a:gd name="T1" fmla="*/ 86 h 86"/>
                <a:gd name="T2" fmla="*/ 0 w 86"/>
                <a:gd name="T3" fmla="*/ 43 h 86"/>
                <a:gd name="T4" fmla="*/ 43 w 86"/>
                <a:gd name="T5" fmla="*/ 0 h 86"/>
                <a:gd name="T6" fmla="*/ 86 w 86"/>
                <a:gd name="T7" fmla="*/ 43 h 86"/>
                <a:gd name="T8" fmla="*/ 81 w 86"/>
                <a:gd name="T9" fmla="*/ 62 h 86"/>
                <a:gd name="T10" fmla="*/ 77 w 86"/>
                <a:gd name="T11" fmla="*/ 63 h 86"/>
                <a:gd name="T12" fmla="*/ 76 w 86"/>
                <a:gd name="T13" fmla="*/ 59 h 86"/>
                <a:gd name="T14" fmla="*/ 79 w 86"/>
                <a:gd name="T15" fmla="*/ 43 h 86"/>
                <a:gd name="T16" fmla="*/ 43 w 86"/>
                <a:gd name="T17" fmla="*/ 6 h 86"/>
                <a:gd name="T18" fmla="*/ 6 w 86"/>
                <a:gd name="T19" fmla="*/ 43 h 86"/>
                <a:gd name="T20" fmla="*/ 43 w 86"/>
                <a:gd name="T21" fmla="*/ 79 h 86"/>
                <a:gd name="T22" fmla="*/ 62 w 86"/>
                <a:gd name="T23" fmla="*/ 74 h 86"/>
                <a:gd name="T24" fmla="*/ 66 w 86"/>
                <a:gd name="T25" fmla="*/ 75 h 86"/>
                <a:gd name="T26" fmla="*/ 65 w 86"/>
                <a:gd name="T27" fmla="*/ 80 h 86"/>
                <a:gd name="T28" fmla="*/ 43 w 86"/>
                <a:gd name="T2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86">
                  <a:moveTo>
                    <a:pt x="43" y="86"/>
                  </a:moveTo>
                  <a:cubicBezTo>
                    <a:pt x="19" y="86"/>
                    <a:pt x="0" y="66"/>
                    <a:pt x="0" y="43"/>
                  </a:cubicBezTo>
                  <a:cubicBezTo>
                    <a:pt x="0" y="19"/>
                    <a:pt x="19" y="0"/>
                    <a:pt x="43" y="0"/>
                  </a:cubicBezTo>
                  <a:cubicBezTo>
                    <a:pt x="67" y="0"/>
                    <a:pt x="86" y="19"/>
                    <a:pt x="86" y="43"/>
                  </a:cubicBezTo>
                  <a:cubicBezTo>
                    <a:pt x="86" y="49"/>
                    <a:pt x="84" y="56"/>
                    <a:pt x="81" y="62"/>
                  </a:cubicBezTo>
                  <a:cubicBezTo>
                    <a:pt x="81" y="63"/>
                    <a:pt x="79" y="64"/>
                    <a:pt x="77" y="63"/>
                  </a:cubicBezTo>
                  <a:cubicBezTo>
                    <a:pt x="75" y="62"/>
                    <a:pt x="75" y="60"/>
                    <a:pt x="76" y="59"/>
                  </a:cubicBezTo>
                  <a:cubicBezTo>
                    <a:pt x="78" y="54"/>
                    <a:pt x="79" y="48"/>
                    <a:pt x="79" y="43"/>
                  </a:cubicBezTo>
                  <a:cubicBezTo>
                    <a:pt x="79" y="23"/>
                    <a:pt x="63" y="6"/>
                    <a:pt x="43" y="6"/>
                  </a:cubicBezTo>
                  <a:cubicBezTo>
                    <a:pt x="23" y="6"/>
                    <a:pt x="6" y="23"/>
                    <a:pt x="6" y="43"/>
                  </a:cubicBezTo>
                  <a:cubicBezTo>
                    <a:pt x="6" y="63"/>
                    <a:pt x="23" y="79"/>
                    <a:pt x="43" y="79"/>
                  </a:cubicBezTo>
                  <a:cubicBezTo>
                    <a:pt x="49" y="79"/>
                    <a:pt x="56" y="77"/>
                    <a:pt x="62" y="74"/>
                  </a:cubicBezTo>
                  <a:cubicBezTo>
                    <a:pt x="63" y="73"/>
                    <a:pt x="65" y="74"/>
                    <a:pt x="66" y="75"/>
                  </a:cubicBezTo>
                  <a:cubicBezTo>
                    <a:pt x="67" y="77"/>
                    <a:pt x="66" y="79"/>
                    <a:pt x="65" y="80"/>
                  </a:cubicBezTo>
                  <a:cubicBezTo>
                    <a:pt x="58" y="84"/>
                    <a:pt x="51" y="86"/>
                    <a:pt x="43" y="86"/>
                  </a:cubicBezTo>
                  <a:close/>
                </a:path>
              </a:pathLst>
            </a:custGeom>
            <a:solidFill>
              <a:srgbClr val="FFFFFF"/>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D1B337A-6B97-A446-B964-5236246126F9}"/>
              </a:ext>
            </a:extLst>
          </p:cNvPr>
          <p:cNvGrpSpPr/>
          <p:nvPr/>
        </p:nvGrpSpPr>
        <p:grpSpPr>
          <a:xfrm>
            <a:off x="5501935" y="2149395"/>
            <a:ext cx="1045788" cy="850944"/>
            <a:chOff x="3726192" y="1595650"/>
            <a:chExt cx="436233" cy="354959"/>
          </a:xfrm>
        </p:grpSpPr>
        <p:sp>
          <p:nvSpPr>
            <p:cNvPr id="21" name="Rectangle 20">
              <a:extLst>
                <a:ext uri="{FF2B5EF4-FFF2-40B4-BE49-F238E27FC236}">
                  <a16:creationId xmlns:a16="http://schemas.microsoft.com/office/drawing/2014/main" id="{BD478114-F08E-FB44-BE2B-297E1F6EFD45}"/>
                </a:ext>
              </a:extLst>
            </p:cNvPr>
            <p:cNvSpPr/>
            <p:nvPr/>
          </p:nvSpPr>
          <p:spPr>
            <a:xfrm>
              <a:off x="3726192" y="1595650"/>
              <a:ext cx="435237" cy="354959"/>
            </a:xfrm>
            <a:prstGeom prst="rect">
              <a:avLst/>
            </a:prstGeom>
            <a:solidFill>
              <a:srgbClr val="000000"/>
            </a:solid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22" name="Straight Connector 21">
              <a:extLst>
                <a:ext uri="{FF2B5EF4-FFF2-40B4-BE49-F238E27FC236}">
                  <a16:creationId xmlns:a16="http://schemas.microsoft.com/office/drawing/2014/main" id="{E149C238-8E35-394B-BEAD-0C7C5319417C}"/>
                </a:ext>
              </a:extLst>
            </p:cNvPr>
            <p:cNvCxnSpPr>
              <a:cxnSpLocks/>
            </p:cNvCxnSpPr>
            <p:nvPr/>
          </p:nvCxnSpPr>
          <p:spPr>
            <a:xfrm>
              <a:off x="3727715" y="1645423"/>
              <a:ext cx="434710" cy="0"/>
            </a:xfrm>
            <a:prstGeom prst="line">
              <a:avLst/>
            </a:prstGeom>
            <a:solidFill>
              <a:srgbClr val="000000"/>
            </a:solidFill>
            <a:ln w="19050" cap="flat" cmpd="sng" algn="ctr">
              <a:solidFill>
                <a:srgbClr val="FFFFFF"/>
              </a:solidFill>
              <a:prstDash val="solid"/>
            </a:ln>
            <a:effectLst/>
          </p:spPr>
        </p:cxnSp>
        <p:grpSp>
          <p:nvGrpSpPr>
            <p:cNvPr id="23" name="Group 22">
              <a:extLst>
                <a:ext uri="{FF2B5EF4-FFF2-40B4-BE49-F238E27FC236}">
                  <a16:creationId xmlns:a16="http://schemas.microsoft.com/office/drawing/2014/main" id="{1C685953-4390-7240-9169-38EF6CC39DCC}"/>
                </a:ext>
              </a:extLst>
            </p:cNvPr>
            <p:cNvGrpSpPr/>
            <p:nvPr/>
          </p:nvGrpSpPr>
          <p:grpSpPr>
            <a:xfrm>
              <a:off x="4071938" y="1610670"/>
              <a:ext cx="65911" cy="18288"/>
              <a:chOff x="4071938" y="1608289"/>
              <a:chExt cx="65911" cy="18288"/>
            </a:xfrm>
          </p:grpSpPr>
          <p:sp>
            <p:nvSpPr>
              <p:cNvPr id="24" name="Oval 23">
                <a:extLst>
                  <a:ext uri="{FF2B5EF4-FFF2-40B4-BE49-F238E27FC236}">
                    <a16:creationId xmlns:a16="http://schemas.microsoft.com/office/drawing/2014/main" id="{1442316E-72FC-CD4E-9018-C20E24C991A0}"/>
                  </a:ext>
                </a:extLst>
              </p:cNvPr>
              <p:cNvSpPr/>
              <p:nvPr/>
            </p:nvSpPr>
            <p:spPr>
              <a:xfrm>
                <a:off x="4095750"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25" name="Oval 24">
                <a:extLst>
                  <a:ext uri="{FF2B5EF4-FFF2-40B4-BE49-F238E27FC236}">
                    <a16:creationId xmlns:a16="http://schemas.microsoft.com/office/drawing/2014/main" id="{B01826CE-E9D0-5848-AC87-EB9D1B0172C6}"/>
                  </a:ext>
                </a:extLst>
              </p:cNvPr>
              <p:cNvSpPr/>
              <p:nvPr/>
            </p:nvSpPr>
            <p:spPr>
              <a:xfrm>
                <a:off x="4071938"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26" name="Oval 25">
                <a:extLst>
                  <a:ext uri="{FF2B5EF4-FFF2-40B4-BE49-F238E27FC236}">
                    <a16:creationId xmlns:a16="http://schemas.microsoft.com/office/drawing/2014/main" id="{E38825B1-8F0F-A34B-B004-BA396D71BF08}"/>
                  </a:ext>
                </a:extLst>
              </p:cNvPr>
              <p:cNvSpPr/>
              <p:nvPr/>
            </p:nvSpPr>
            <p:spPr>
              <a:xfrm>
                <a:off x="4119561" y="1608289"/>
                <a:ext cx="18288" cy="18288"/>
              </a:xfrm>
              <a:prstGeom prst="ellipse">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sp>
        <p:nvSpPr>
          <p:cNvPr id="27" name="Rectangle 26">
            <a:extLst>
              <a:ext uri="{FF2B5EF4-FFF2-40B4-BE49-F238E27FC236}">
                <a16:creationId xmlns:a16="http://schemas.microsoft.com/office/drawing/2014/main" id="{F3768038-70B3-014C-9A63-C6BC78DB3EFE}"/>
              </a:ext>
            </a:extLst>
          </p:cNvPr>
          <p:cNvSpPr/>
          <p:nvPr/>
        </p:nvSpPr>
        <p:spPr>
          <a:xfrm>
            <a:off x="175955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2"/>
                </a:solidFill>
              </a:rPr>
              <a:t>MICROSERVICE TOOLING</a:t>
            </a:r>
          </a:p>
        </p:txBody>
      </p:sp>
      <p:sp>
        <p:nvSpPr>
          <p:cNvPr id="28" name="Rectangle 27">
            <a:extLst>
              <a:ext uri="{FF2B5EF4-FFF2-40B4-BE49-F238E27FC236}">
                <a16:creationId xmlns:a16="http://schemas.microsoft.com/office/drawing/2014/main" id="{C2F67D06-32B5-7641-8C88-FBADB2560BCD}"/>
              </a:ext>
            </a:extLst>
          </p:cNvPr>
          <p:cNvSpPr/>
          <p:nvPr/>
        </p:nvSpPr>
        <p:spPr>
          <a:xfrm>
            <a:off x="467542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2"/>
                </a:solidFill>
              </a:rPr>
              <a:t>CLOUD NATIVE APPLICATIONS</a:t>
            </a:r>
          </a:p>
        </p:txBody>
      </p:sp>
      <p:sp>
        <p:nvSpPr>
          <p:cNvPr id="29" name="Arrow: Right 36">
            <a:extLst>
              <a:ext uri="{FF2B5EF4-FFF2-40B4-BE49-F238E27FC236}">
                <a16:creationId xmlns:a16="http://schemas.microsoft.com/office/drawing/2014/main" id="{2E5F62FE-E609-1340-95DD-00F6878DDDE1}"/>
              </a:ext>
            </a:extLst>
          </p:cNvPr>
          <p:cNvSpPr/>
          <p:nvPr/>
        </p:nvSpPr>
        <p:spPr>
          <a:xfrm>
            <a:off x="4190663" y="2410153"/>
            <a:ext cx="897052" cy="489713"/>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75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9"/>
                                        </p:tgtEl>
                                        <p:attrNameLst>
                                          <p:attrName>ppt_x</p:attrName>
                                          <p:attrName>ppt_y</p:attrName>
                                        </p:attrNameLst>
                                      </p:cBhvr>
                                      <p:rCtr x="0" y="-2315"/>
                                    </p:animMotion>
                                  </p:childTnLst>
                                </p:cTn>
                              </p:par>
                              <p:par>
                                <p:cTn id="10" presetID="53" presetClass="entr" presetSubtype="16"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grpId="1" nodeType="withEffect">
                                  <p:stCondLst>
                                    <p:cond delay="0"/>
                                  </p:stCondLst>
                                  <p:childTnLst>
                                    <p:animMotion origin="layout" path="M 7.13728E-7 -0.0449 L 7.13728E-7 -2.59259E-6 " pathEditMode="relative" rAng="0" ptsTypes="AA">
                                      <p:cBhvr>
                                        <p:cTn id="19" dur="1000" fill="hold"/>
                                        <p:tgtEl>
                                          <p:spTgt spid="27"/>
                                        </p:tgtEl>
                                        <p:attrNameLst>
                                          <p:attrName>ppt_x</p:attrName>
                                          <p:attrName>ppt_y</p:attrName>
                                        </p:attrNameLst>
                                      </p:cBhvr>
                                      <p:rCtr x="0" y="2245"/>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3.61111E-6 0.04599 L 3.61111E-6 -2.22222E-6 " pathEditMode="relative" rAng="0" ptsTypes="AA">
                                      <p:cBhvr>
                                        <p:cTn id="24" dur="500" fill="hold"/>
                                        <p:tgtEl>
                                          <p:spTgt spid="15"/>
                                        </p:tgtEl>
                                        <p:attrNameLst>
                                          <p:attrName>ppt_x</p:attrName>
                                          <p:attrName>ppt_y</p:attrName>
                                        </p:attrNameLst>
                                      </p:cBhvr>
                                      <p:rCtr x="0" y="-2315"/>
                                    </p:animMotion>
                                  </p:childTnLst>
                                </p:cTn>
                              </p:par>
                              <p:par>
                                <p:cTn id="25" presetID="53" presetClass="entr" presetSubtype="16" fill="hold" nodeType="withEffect">
                                  <p:stCondLst>
                                    <p:cond delay="5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0"/>
                                  </p:stCondLst>
                                  <p:childTnLst>
                                    <p:animMotion origin="layout" path="M 7.13728E-7 -0.0449 L 7.13728E-7 -2.59259E-6 " pathEditMode="relative" rAng="0" ptsTypes="AA">
                                      <p:cBhvr>
                                        <p:cTn id="34" dur="1000" fill="hold"/>
                                        <p:tgtEl>
                                          <p:spTgt spid="28"/>
                                        </p:tgtEl>
                                        <p:attrNameLst>
                                          <p:attrName>ppt_x</p:attrName>
                                          <p:attrName>ppt_y</p:attrName>
                                        </p:attrNameLst>
                                      </p:cBhvr>
                                      <p:rCtr x="0" y="2245"/>
                                    </p:animMotion>
                                  </p:childTnLst>
                                </p:cTn>
                              </p:par>
                              <p:par>
                                <p:cTn id="35" presetID="10" presetClass="entr" presetSubtype="0" fill="hold" grpId="0"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250"/>
                                  </p:stCondLst>
                                  <p:childTnLst>
                                    <p:animMotion origin="layout" path="M 3.61111E-6 0.04599 L 3.61111E-6 -2.22222E-6 " pathEditMode="relative" rAng="0" ptsTypes="AA">
                                      <p:cBhvr>
                                        <p:cTn id="39" dur="500" fill="hold"/>
                                        <p:tgtEl>
                                          <p:spTgt spid="2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5" grpId="0" animBg="1"/>
      <p:bldP spid="15" grpId="1" animBg="1"/>
      <p:bldP spid="27" grpId="0"/>
      <p:bldP spid="27" grpId="1"/>
      <p:bldP spid="28" grpId="0"/>
      <p:bldP spid="28" grpId="1"/>
      <p:bldP spid="29" grpId="0" animBg="1"/>
      <p:bldP spid="2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4569853A-35DA-9D4B-9539-F865F53EF576}"/>
              </a:ext>
            </a:extLst>
          </p:cNvPr>
          <p:cNvSpPr>
            <a:spLocks noGrp="1"/>
          </p:cNvSpPr>
          <p:nvPr>
            <p:ph type="title"/>
          </p:nvPr>
        </p:nvSpPr>
        <p:spPr>
          <a:xfrm>
            <a:off x="352323" y="347868"/>
            <a:ext cx="8449056" cy="469830"/>
          </a:xfrm>
        </p:spPr>
        <p:txBody>
          <a:bodyPr/>
          <a:lstStyle/>
          <a:p>
            <a:r>
              <a:rPr lang="en-US" dirty="0"/>
              <a:t>But where you run K8s matters</a:t>
            </a:r>
          </a:p>
        </p:txBody>
      </p:sp>
      <p:sp>
        <p:nvSpPr>
          <p:cNvPr id="31" name="Rectangle 30">
            <a:extLst>
              <a:ext uri="{FF2B5EF4-FFF2-40B4-BE49-F238E27FC236}">
                <a16:creationId xmlns:a16="http://schemas.microsoft.com/office/drawing/2014/main" id="{240F6C91-362B-D342-BD18-B3C81096855B}"/>
              </a:ext>
            </a:extLst>
          </p:cNvPr>
          <p:cNvSpPr/>
          <p:nvPr/>
        </p:nvSpPr>
        <p:spPr>
          <a:xfrm>
            <a:off x="304801" y="1518962"/>
            <a:ext cx="2702666" cy="2430738"/>
          </a:xfrm>
          <a:prstGeom prst="rect">
            <a:avLst/>
          </a:prstGeom>
          <a:solidFill>
            <a:srgbClr val="10364A"/>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fr-FR" sz="1600" dirty="0"/>
          </a:p>
        </p:txBody>
      </p:sp>
      <p:sp>
        <p:nvSpPr>
          <p:cNvPr id="32" name="Rectangle 31">
            <a:extLst>
              <a:ext uri="{FF2B5EF4-FFF2-40B4-BE49-F238E27FC236}">
                <a16:creationId xmlns:a16="http://schemas.microsoft.com/office/drawing/2014/main" id="{9C83794F-52F8-D142-B097-1260C80CA2AC}"/>
              </a:ext>
            </a:extLst>
          </p:cNvPr>
          <p:cNvSpPr/>
          <p:nvPr/>
        </p:nvSpPr>
        <p:spPr>
          <a:xfrm>
            <a:off x="3220668" y="1518962"/>
            <a:ext cx="2702666" cy="2430738"/>
          </a:xfrm>
          <a:prstGeom prst="rect">
            <a:avLst/>
          </a:prstGeom>
          <a:solidFill>
            <a:srgbClr val="10364A"/>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33" name="Rectangle 32">
            <a:extLst>
              <a:ext uri="{FF2B5EF4-FFF2-40B4-BE49-F238E27FC236}">
                <a16:creationId xmlns:a16="http://schemas.microsoft.com/office/drawing/2014/main" id="{92D4A48A-5596-CC48-9664-7F58FF179C16}"/>
              </a:ext>
            </a:extLst>
          </p:cNvPr>
          <p:cNvSpPr/>
          <p:nvPr/>
        </p:nvSpPr>
        <p:spPr>
          <a:xfrm>
            <a:off x="6136535" y="1518962"/>
            <a:ext cx="2702666" cy="2430738"/>
          </a:xfrm>
          <a:prstGeom prst="rect">
            <a:avLst/>
          </a:prstGeom>
          <a:solidFill>
            <a:srgbClr val="10364A"/>
          </a:solidFill>
          <a:ln w="6350">
            <a:solidFill>
              <a:schemeClr val="tx1"/>
            </a:solidFill>
          </a:ln>
        </p:spPr>
        <p:style>
          <a:lnRef idx="2">
            <a:schemeClr val="accent1"/>
          </a:lnRef>
          <a:fillRef idx="0">
            <a:schemeClr val="accent1"/>
          </a:fillRef>
          <a:effectRef idx="1">
            <a:schemeClr val="accent1"/>
          </a:effectRef>
          <a:fontRef idx="minor">
            <a:schemeClr val="tx1"/>
          </a:fontRef>
        </p:style>
        <p:txBody>
          <a:bodyPr tIns="1828800" bIns="182880" rtlCol="0" anchor="ctr"/>
          <a:lstStyle/>
          <a:p>
            <a:pPr algn="ctr"/>
            <a:endParaRPr lang="en-US" sz="1600" dirty="0">
              <a:solidFill>
                <a:schemeClr val="tx1"/>
              </a:solidFill>
            </a:endParaRPr>
          </a:p>
        </p:txBody>
      </p:sp>
      <p:sp>
        <p:nvSpPr>
          <p:cNvPr id="34" name="Freeform 5">
            <a:extLst>
              <a:ext uri="{FF2B5EF4-FFF2-40B4-BE49-F238E27FC236}">
                <a16:creationId xmlns:a16="http://schemas.microsoft.com/office/drawing/2014/main" id="{9A8042C7-B4CA-1D46-9EE4-DF030D480ED2}"/>
              </a:ext>
            </a:extLst>
          </p:cNvPr>
          <p:cNvSpPr>
            <a:spLocks/>
          </p:cNvSpPr>
          <p:nvPr/>
        </p:nvSpPr>
        <p:spPr bwMode="auto">
          <a:xfrm>
            <a:off x="1038299" y="2328958"/>
            <a:ext cx="1235670" cy="810746"/>
          </a:xfrm>
          <a:custGeom>
            <a:avLst/>
            <a:gdLst>
              <a:gd name="T0" fmla="*/ 1867 w 12865"/>
              <a:gd name="T1" fmla="*/ 3701 h 8457"/>
              <a:gd name="T2" fmla="*/ 1842 w 12865"/>
              <a:gd name="T3" fmla="*/ 3302 h 8457"/>
              <a:gd name="T4" fmla="*/ 3573 w 12865"/>
              <a:gd name="T5" fmla="*/ 561 h 8457"/>
              <a:gd name="T6" fmla="*/ 7037 w 12865"/>
              <a:gd name="T7" fmla="*/ 1072 h 8457"/>
              <a:gd name="T8" fmla="*/ 7989 w 12865"/>
              <a:gd name="T9" fmla="*/ 2522 h 8457"/>
              <a:gd name="T10" fmla="*/ 7989 w 12865"/>
              <a:gd name="T11" fmla="*/ 2522 h 8457"/>
              <a:gd name="T12" fmla="*/ 10662 w 12865"/>
              <a:gd name="T13" fmla="*/ 3634 h 8457"/>
              <a:gd name="T14" fmla="*/ 10658 w 12865"/>
              <a:gd name="T15" fmla="*/ 3660 h 8457"/>
              <a:gd name="T16" fmla="*/ 12865 w 12865"/>
              <a:gd name="T17" fmla="*/ 6058 h 8457"/>
              <a:gd name="T18" fmla="*/ 10596 w 12865"/>
              <a:gd name="T19" fmla="*/ 8457 h 8457"/>
              <a:gd name="T20" fmla="*/ 1660 w 12865"/>
              <a:gd name="T21" fmla="*/ 8448 h 8457"/>
              <a:gd name="T22" fmla="*/ 0 w 12865"/>
              <a:gd name="T23" fmla="*/ 6039 h 8457"/>
              <a:gd name="T24" fmla="*/ 1867 w 12865"/>
              <a:gd name="T25" fmla="*/ 3700 h 8457"/>
              <a:gd name="T26" fmla="*/ 1867 w 12865"/>
              <a:gd name="T27" fmla="*/ 3701 h 8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65" h="8457">
                <a:moveTo>
                  <a:pt x="1867" y="3701"/>
                </a:moveTo>
                <a:cubicBezTo>
                  <a:pt x="1850" y="3570"/>
                  <a:pt x="1842" y="3437"/>
                  <a:pt x="1842" y="3302"/>
                </a:cubicBezTo>
                <a:cubicBezTo>
                  <a:pt x="1842" y="2151"/>
                  <a:pt x="2544" y="1066"/>
                  <a:pt x="3573" y="561"/>
                </a:cubicBezTo>
                <a:cubicBezTo>
                  <a:pt x="4714" y="0"/>
                  <a:pt x="6110" y="207"/>
                  <a:pt x="7037" y="1072"/>
                </a:cubicBezTo>
                <a:cubicBezTo>
                  <a:pt x="7466" y="1471"/>
                  <a:pt x="7781" y="1975"/>
                  <a:pt x="7989" y="2522"/>
                </a:cubicBezTo>
                <a:cubicBezTo>
                  <a:pt x="7989" y="2522"/>
                  <a:pt x="7989" y="2522"/>
                  <a:pt x="7989" y="2522"/>
                </a:cubicBezTo>
                <a:cubicBezTo>
                  <a:pt x="8563" y="1617"/>
                  <a:pt x="10784" y="1816"/>
                  <a:pt x="10662" y="3634"/>
                </a:cubicBezTo>
                <a:cubicBezTo>
                  <a:pt x="10658" y="3660"/>
                  <a:pt x="10658" y="3660"/>
                  <a:pt x="10658" y="3660"/>
                </a:cubicBezTo>
                <a:cubicBezTo>
                  <a:pt x="11457" y="3787"/>
                  <a:pt x="12865" y="4415"/>
                  <a:pt x="12865" y="6058"/>
                </a:cubicBezTo>
                <a:cubicBezTo>
                  <a:pt x="12865" y="7981"/>
                  <a:pt x="10596" y="8457"/>
                  <a:pt x="10596" y="8457"/>
                </a:cubicBezTo>
                <a:cubicBezTo>
                  <a:pt x="1660" y="8448"/>
                  <a:pt x="1660" y="8448"/>
                  <a:pt x="1660" y="8448"/>
                </a:cubicBezTo>
                <a:cubicBezTo>
                  <a:pt x="1660" y="8448"/>
                  <a:pt x="0" y="7825"/>
                  <a:pt x="0" y="6039"/>
                </a:cubicBezTo>
                <a:cubicBezTo>
                  <a:pt x="0" y="4634"/>
                  <a:pt x="989" y="3909"/>
                  <a:pt x="1867" y="3700"/>
                </a:cubicBezTo>
                <a:lnTo>
                  <a:pt x="1867" y="3701"/>
                </a:lnTo>
                <a:close/>
              </a:path>
            </a:pathLst>
          </a:custGeom>
          <a:noFill/>
          <a:ln w="19050">
            <a:solidFill>
              <a:schemeClr val="tx1"/>
            </a:solidFill>
          </a:ln>
        </p:spPr>
        <p:txBody>
          <a:bodyPr vert="horz" wrap="square" lIns="91440" tIns="45720" rIns="91440" bIns="45720" numCol="1" anchor="t" anchorCtr="0" compatLnSpc="1">
            <a:prstTxWarp prst="textNoShape">
              <a:avLst/>
            </a:prstTxWarp>
          </a:bodyPr>
          <a:lstStyle/>
          <a:p>
            <a:endParaRPr lang="en-US"/>
          </a:p>
        </p:txBody>
      </p:sp>
      <p:grpSp>
        <p:nvGrpSpPr>
          <p:cNvPr id="35" name="Group 19">
            <a:extLst>
              <a:ext uri="{FF2B5EF4-FFF2-40B4-BE49-F238E27FC236}">
                <a16:creationId xmlns:a16="http://schemas.microsoft.com/office/drawing/2014/main" id="{3FC53C3F-6CD2-D740-B6A2-F564D290552E}"/>
              </a:ext>
            </a:extLst>
          </p:cNvPr>
          <p:cNvGrpSpPr>
            <a:grpSpLocks noChangeAspect="1"/>
          </p:cNvGrpSpPr>
          <p:nvPr/>
        </p:nvGrpSpPr>
        <p:grpSpPr bwMode="auto">
          <a:xfrm>
            <a:off x="7024462" y="2347847"/>
            <a:ext cx="926812" cy="772968"/>
            <a:chOff x="7277" y="1520"/>
            <a:chExt cx="247" cy="206"/>
          </a:xfrm>
        </p:grpSpPr>
        <p:sp>
          <p:nvSpPr>
            <p:cNvPr id="36" name="Oval 20">
              <a:extLst>
                <a:ext uri="{FF2B5EF4-FFF2-40B4-BE49-F238E27FC236}">
                  <a16:creationId xmlns:a16="http://schemas.microsoft.com/office/drawing/2014/main" id="{A3F23C64-94C4-134A-AF46-9853B81F6590}"/>
                </a:ext>
              </a:extLst>
            </p:cNvPr>
            <p:cNvSpPr>
              <a:spLocks noChangeArrowheads="1"/>
            </p:cNvSpPr>
            <p:nvPr/>
          </p:nvSpPr>
          <p:spPr bwMode="auto">
            <a:xfrm>
              <a:off x="7285" y="1520"/>
              <a:ext cx="66" cy="66"/>
            </a:xfrm>
            <a:prstGeom prst="ellips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sp>
          <p:nvSpPr>
            <p:cNvPr id="37" name="Oval 21">
              <a:extLst>
                <a:ext uri="{FF2B5EF4-FFF2-40B4-BE49-F238E27FC236}">
                  <a16:creationId xmlns:a16="http://schemas.microsoft.com/office/drawing/2014/main" id="{375CC86C-F2D3-7B44-B543-7AEF578A31C5}"/>
                </a:ext>
              </a:extLst>
            </p:cNvPr>
            <p:cNvSpPr>
              <a:spLocks noChangeArrowheads="1"/>
            </p:cNvSpPr>
            <p:nvPr/>
          </p:nvSpPr>
          <p:spPr bwMode="auto">
            <a:xfrm>
              <a:off x="7450" y="1520"/>
              <a:ext cx="66" cy="66"/>
            </a:xfrm>
            <a:prstGeom prst="ellips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sp>
          <p:nvSpPr>
            <p:cNvPr id="38" name="Freeform 22">
              <a:extLst>
                <a:ext uri="{FF2B5EF4-FFF2-40B4-BE49-F238E27FC236}">
                  <a16:creationId xmlns:a16="http://schemas.microsoft.com/office/drawing/2014/main" id="{89197A77-449E-6F4E-83B3-4B3A12C5D3FF}"/>
                </a:ext>
              </a:extLst>
            </p:cNvPr>
            <p:cNvSpPr>
              <a:spLocks/>
            </p:cNvSpPr>
            <p:nvPr/>
          </p:nvSpPr>
          <p:spPr bwMode="auto">
            <a:xfrm>
              <a:off x="7277"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sp>
          <p:nvSpPr>
            <p:cNvPr id="39" name="Oval 23">
              <a:extLst>
                <a:ext uri="{FF2B5EF4-FFF2-40B4-BE49-F238E27FC236}">
                  <a16:creationId xmlns:a16="http://schemas.microsoft.com/office/drawing/2014/main" id="{6470FC8E-9113-144B-A5CE-F208D081446A}"/>
                </a:ext>
              </a:extLst>
            </p:cNvPr>
            <p:cNvSpPr>
              <a:spLocks noChangeArrowheads="1"/>
            </p:cNvSpPr>
            <p:nvPr/>
          </p:nvSpPr>
          <p:spPr bwMode="auto">
            <a:xfrm>
              <a:off x="7359" y="1586"/>
              <a:ext cx="83" cy="82"/>
            </a:xfrm>
            <a:prstGeom prst="ellipse">
              <a:avLst/>
            </a:pr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sp>
          <p:nvSpPr>
            <p:cNvPr id="40" name="Freeform 24">
              <a:extLst>
                <a:ext uri="{FF2B5EF4-FFF2-40B4-BE49-F238E27FC236}">
                  <a16:creationId xmlns:a16="http://schemas.microsoft.com/office/drawing/2014/main" id="{CD0E9758-73E9-E845-823C-2B857CF7369B}"/>
                </a:ext>
              </a:extLst>
            </p:cNvPr>
            <p:cNvSpPr>
              <a:spLocks/>
            </p:cNvSpPr>
            <p:nvPr/>
          </p:nvSpPr>
          <p:spPr bwMode="auto">
            <a:xfrm>
              <a:off x="7343" y="1668"/>
              <a:ext cx="115" cy="58"/>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sp>
          <p:nvSpPr>
            <p:cNvPr id="41" name="Freeform 25">
              <a:extLst>
                <a:ext uri="{FF2B5EF4-FFF2-40B4-BE49-F238E27FC236}">
                  <a16:creationId xmlns:a16="http://schemas.microsoft.com/office/drawing/2014/main" id="{C5DC7BAB-6CA6-2443-87C5-9CF2BEAE386E}"/>
                </a:ext>
              </a:extLst>
            </p:cNvPr>
            <p:cNvSpPr>
              <a:spLocks/>
            </p:cNvSpPr>
            <p:nvPr/>
          </p:nvSpPr>
          <p:spPr bwMode="auto">
            <a:xfrm>
              <a:off x="7442"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74746"/>
                </a:solidFill>
                <a:effectLst/>
                <a:uLnTx/>
                <a:uFillTx/>
                <a:latin typeface="Arial"/>
              </a:endParaRPr>
            </a:p>
          </p:txBody>
        </p:sp>
      </p:grpSp>
      <p:grpSp>
        <p:nvGrpSpPr>
          <p:cNvPr id="42" name="Group 41">
            <a:extLst>
              <a:ext uri="{FF2B5EF4-FFF2-40B4-BE49-F238E27FC236}">
                <a16:creationId xmlns:a16="http://schemas.microsoft.com/office/drawing/2014/main" id="{96DAC726-32D9-F14A-B0F6-A1FAFE6E8413}"/>
              </a:ext>
            </a:extLst>
          </p:cNvPr>
          <p:cNvGrpSpPr/>
          <p:nvPr/>
        </p:nvGrpSpPr>
        <p:grpSpPr>
          <a:xfrm>
            <a:off x="4121063" y="2382418"/>
            <a:ext cx="901876" cy="733844"/>
            <a:chOff x="3726192" y="1595650"/>
            <a:chExt cx="436233" cy="354959"/>
          </a:xfrm>
          <a:solidFill>
            <a:srgbClr val="0E364A"/>
          </a:solidFill>
        </p:grpSpPr>
        <p:sp>
          <p:nvSpPr>
            <p:cNvPr id="43" name="Rectangle 42">
              <a:extLst>
                <a:ext uri="{FF2B5EF4-FFF2-40B4-BE49-F238E27FC236}">
                  <a16:creationId xmlns:a16="http://schemas.microsoft.com/office/drawing/2014/main" id="{0801BFCD-995A-0243-BDBB-A34AE476A71C}"/>
                </a:ext>
              </a:extLst>
            </p:cNvPr>
            <p:cNvSpPr/>
            <p:nvPr/>
          </p:nvSpPr>
          <p:spPr>
            <a:xfrm>
              <a:off x="3726192" y="1595650"/>
              <a:ext cx="435237" cy="354959"/>
            </a:xfrm>
            <a:prstGeom prst="rect">
              <a:avLst/>
            </a:prstGeom>
            <a:grp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mazon Ember Light"/>
                <a:ea typeface="+mn-ea"/>
                <a:cs typeface="+mn-cs"/>
              </a:endParaRPr>
            </a:p>
          </p:txBody>
        </p:sp>
        <p:cxnSp>
          <p:nvCxnSpPr>
            <p:cNvPr id="44" name="Straight Connector 43">
              <a:extLst>
                <a:ext uri="{FF2B5EF4-FFF2-40B4-BE49-F238E27FC236}">
                  <a16:creationId xmlns:a16="http://schemas.microsoft.com/office/drawing/2014/main" id="{90F77F79-3229-EB41-B181-6CEC8688777B}"/>
                </a:ext>
              </a:extLst>
            </p:cNvPr>
            <p:cNvCxnSpPr>
              <a:cxnSpLocks/>
            </p:cNvCxnSpPr>
            <p:nvPr/>
          </p:nvCxnSpPr>
          <p:spPr>
            <a:xfrm>
              <a:off x="3727715" y="1645423"/>
              <a:ext cx="434710" cy="0"/>
            </a:xfrm>
            <a:prstGeom prst="line">
              <a:avLst/>
            </a:prstGeom>
            <a:grpFill/>
            <a:ln w="19050" cap="flat" cmpd="sng" algn="ctr">
              <a:solidFill>
                <a:srgbClr val="FFFFFF"/>
              </a:solidFill>
              <a:prstDash val="solid"/>
            </a:ln>
            <a:effectLst/>
          </p:spPr>
        </p:cxnSp>
        <p:grpSp>
          <p:nvGrpSpPr>
            <p:cNvPr id="45" name="Group 44">
              <a:extLst>
                <a:ext uri="{FF2B5EF4-FFF2-40B4-BE49-F238E27FC236}">
                  <a16:creationId xmlns:a16="http://schemas.microsoft.com/office/drawing/2014/main" id="{6ECBE5DA-49A6-0447-AEFD-B870E6DAF5E8}"/>
                </a:ext>
              </a:extLst>
            </p:cNvPr>
            <p:cNvGrpSpPr/>
            <p:nvPr/>
          </p:nvGrpSpPr>
          <p:grpSpPr>
            <a:xfrm>
              <a:off x="4071938" y="1610670"/>
              <a:ext cx="65911" cy="18288"/>
              <a:chOff x="4071938" y="1608289"/>
              <a:chExt cx="65911" cy="18288"/>
            </a:xfrm>
            <a:grpFill/>
          </p:grpSpPr>
          <p:sp>
            <p:nvSpPr>
              <p:cNvPr id="46" name="Oval 45">
                <a:extLst>
                  <a:ext uri="{FF2B5EF4-FFF2-40B4-BE49-F238E27FC236}">
                    <a16:creationId xmlns:a16="http://schemas.microsoft.com/office/drawing/2014/main" id="{D13A8AEA-1756-EC4C-9A17-BD9022142DA7}"/>
                  </a:ext>
                </a:extLst>
              </p:cNvPr>
              <p:cNvSpPr/>
              <p:nvPr/>
            </p:nvSpPr>
            <p:spPr>
              <a:xfrm>
                <a:off x="4095750" y="1608289"/>
                <a:ext cx="18288" cy="18288"/>
              </a:xfrm>
              <a:prstGeom prst="ellipse">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47" name="Oval 46">
                <a:extLst>
                  <a:ext uri="{FF2B5EF4-FFF2-40B4-BE49-F238E27FC236}">
                    <a16:creationId xmlns:a16="http://schemas.microsoft.com/office/drawing/2014/main" id="{1A591D68-B5BE-F146-81C7-5D446850CFAE}"/>
                  </a:ext>
                </a:extLst>
              </p:cNvPr>
              <p:cNvSpPr/>
              <p:nvPr/>
            </p:nvSpPr>
            <p:spPr>
              <a:xfrm>
                <a:off x="4071938" y="1608289"/>
                <a:ext cx="18288" cy="18288"/>
              </a:xfrm>
              <a:prstGeom prst="ellipse">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sp>
            <p:nvSpPr>
              <p:cNvPr id="48" name="Oval 47">
                <a:extLst>
                  <a:ext uri="{FF2B5EF4-FFF2-40B4-BE49-F238E27FC236}">
                    <a16:creationId xmlns:a16="http://schemas.microsoft.com/office/drawing/2014/main" id="{388B4931-1BD0-544B-AC47-FD0C9841D540}"/>
                  </a:ext>
                </a:extLst>
              </p:cNvPr>
              <p:cNvSpPr/>
              <p:nvPr/>
            </p:nvSpPr>
            <p:spPr>
              <a:xfrm>
                <a:off x="4119561" y="1608289"/>
                <a:ext cx="18288" cy="18288"/>
              </a:xfrm>
              <a:prstGeom prst="ellipse">
                <a:avLst/>
              </a:prstGeom>
              <a:grp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a:ea typeface="+mn-ea"/>
                  <a:cs typeface="+mn-cs"/>
                </a:endParaRPr>
              </a:p>
            </p:txBody>
          </p:sp>
        </p:grpSp>
      </p:grpSp>
      <p:sp>
        <p:nvSpPr>
          <p:cNvPr id="49" name="Rectangle 48">
            <a:extLst>
              <a:ext uri="{FF2B5EF4-FFF2-40B4-BE49-F238E27FC236}">
                <a16:creationId xmlns:a16="http://schemas.microsoft.com/office/drawing/2014/main" id="{DB145D47-D93D-A74F-AD9A-BF07A2C7D2F7}"/>
              </a:ext>
            </a:extLst>
          </p:cNvPr>
          <p:cNvSpPr/>
          <p:nvPr/>
        </p:nvSpPr>
        <p:spPr>
          <a:xfrm>
            <a:off x="306729"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2"/>
                </a:solidFill>
              </a:rPr>
              <a:t>QUALITY OF THE CLOUD PLATFORM</a:t>
            </a:r>
          </a:p>
        </p:txBody>
      </p:sp>
      <p:sp>
        <p:nvSpPr>
          <p:cNvPr id="50" name="Rectangle 49">
            <a:extLst>
              <a:ext uri="{FF2B5EF4-FFF2-40B4-BE49-F238E27FC236}">
                <a16:creationId xmlns:a16="http://schemas.microsoft.com/office/drawing/2014/main" id="{B14590A1-098D-F842-A401-2EDDF19A1914}"/>
              </a:ext>
            </a:extLst>
          </p:cNvPr>
          <p:cNvSpPr/>
          <p:nvPr/>
        </p:nvSpPr>
        <p:spPr>
          <a:xfrm>
            <a:off x="3222596"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2"/>
                </a:solidFill>
              </a:rPr>
              <a:t>QUALITY OF THE APPLICATIONS</a:t>
            </a:r>
          </a:p>
        </p:txBody>
      </p:sp>
      <p:sp>
        <p:nvSpPr>
          <p:cNvPr id="51" name="Rectangle 50">
            <a:extLst>
              <a:ext uri="{FF2B5EF4-FFF2-40B4-BE49-F238E27FC236}">
                <a16:creationId xmlns:a16="http://schemas.microsoft.com/office/drawing/2014/main" id="{F6BB7CF7-21D0-C54C-AC70-35CAB671A77B}"/>
              </a:ext>
            </a:extLst>
          </p:cNvPr>
          <p:cNvSpPr/>
          <p:nvPr/>
        </p:nvSpPr>
        <p:spPr>
          <a:xfrm>
            <a:off x="6138463" y="3178205"/>
            <a:ext cx="2698811" cy="683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spc="300" dirty="0">
                <a:solidFill>
                  <a:schemeClr val="bg2"/>
                </a:solidFill>
              </a:rPr>
              <a:t>YOUR USERS</a:t>
            </a:r>
          </a:p>
        </p:txBody>
      </p:sp>
      <p:sp>
        <p:nvSpPr>
          <p:cNvPr id="52" name="Arrow: Right 2">
            <a:extLst>
              <a:ext uri="{FF2B5EF4-FFF2-40B4-BE49-F238E27FC236}">
                <a16:creationId xmlns:a16="http://schemas.microsoft.com/office/drawing/2014/main" id="{D08C7FF8-526E-DD44-9249-0DDA65761119}"/>
              </a:ext>
            </a:extLst>
          </p:cNvPr>
          <p:cNvSpPr/>
          <p:nvPr/>
        </p:nvSpPr>
        <p:spPr>
          <a:xfrm>
            <a:off x="2712106" y="2489475"/>
            <a:ext cx="897052" cy="489713"/>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Arrow: Right 50">
            <a:extLst>
              <a:ext uri="{FF2B5EF4-FFF2-40B4-BE49-F238E27FC236}">
                <a16:creationId xmlns:a16="http://schemas.microsoft.com/office/drawing/2014/main" id="{4C70A6B3-3E4F-D641-B1A5-B3B1F59E2FB4}"/>
              </a:ext>
            </a:extLst>
          </p:cNvPr>
          <p:cNvSpPr/>
          <p:nvPr/>
        </p:nvSpPr>
        <p:spPr>
          <a:xfrm>
            <a:off x="5645537" y="2504483"/>
            <a:ext cx="897052" cy="489713"/>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132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61111E-6 0.04599 L 3.61111E-6 -2.22222E-6 " pathEditMode="relative" rAng="0" ptsTypes="AA">
                                      <p:cBhvr>
                                        <p:cTn id="9" dur="500" fill="hold"/>
                                        <p:tgtEl>
                                          <p:spTgt spid="31"/>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42" presetClass="path" presetSubtype="0" decel="100000" fill="hold" grpId="1" nodeType="withEffect">
                                  <p:stCondLst>
                                    <p:cond delay="0"/>
                                  </p:stCondLst>
                                  <p:childTnLst>
                                    <p:animMotion origin="layout" path="M 3.61111E-6 0.04599 L 3.61111E-6 -2.22222E-6 " pathEditMode="relative" rAng="0" ptsTypes="AA">
                                      <p:cBhvr>
                                        <p:cTn id="14" dur="500" fill="hold"/>
                                        <p:tgtEl>
                                          <p:spTgt spid="32"/>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0"/>
                                  </p:stCondLst>
                                  <p:childTnLst>
                                    <p:animMotion origin="layout" path="M 3.61111E-6 0.04599 L 3.61111E-6 -2.22222E-6 " pathEditMode="relative" rAng="0" ptsTypes="AA">
                                      <p:cBhvr>
                                        <p:cTn id="19" dur="500" fill="hold"/>
                                        <p:tgtEl>
                                          <p:spTgt spid="33"/>
                                        </p:tgtEl>
                                        <p:attrNameLst>
                                          <p:attrName>ppt_x</p:attrName>
                                          <p:attrName>ppt_y</p:attrName>
                                        </p:attrNameLst>
                                      </p:cBhvr>
                                      <p:rCtr x="0" y="-2315"/>
                                    </p:animMotion>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42" presetClass="path" presetSubtype="0" decel="100000" fill="hold" grpId="1" nodeType="withEffect">
                                  <p:stCondLst>
                                    <p:cond delay="0"/>
                                  </p:stCondLst>
                                  <p:childTnLst>
                                    <p:animMotion origin="layout" path="M 3.61111E-6 0.04599 L 3.61111E-6 -2.22222E-6 " pathEditMode="relative" rAng="0" ptsTypes="AA">
                                      <p:cBhvr>
                                        <p:cTn id="25" dur="500" fill="hold"/>
                                        <p:tgtEl>
                                          <p:spTgt spid="52"/>
                                        </p:tgtEl>
                                        <p:attrNameLst>
                                          <p:attrName>ppt_x</p:attrName>
                                          <p:attrName>ppt_y</p:attrName>
                                        </p:attrNameLst>
                                      </p:cBhvr>
                                      <p:rCtr x="0" y="-2315"/>
                                    </p:animMotion>
                                  </p:childTnLst>
                                </p:cTn>
                              </p:par>
                              <p:par>
                                <p:cTn id="26" presetID="10"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42" presetClass="path" presetSubtype="0" decel="100000" fill="hold" grpId="1" nodeType="withEffect">
                                  <p:stCondLst>
                                    <p:cond delay="0"/>
                                  </p:stCondLst>
                                  <p:childTnLst>
                                    <p:animMotion origin="layout" path="M 3.61111E-6 0.04599 L 3.61111E-6 -2.22222E-6 " pathEditMode="relative" rAng="0" ptsTypes="AA">
                                      <p:cBhvr>
                                        <p:cTn id="30" dur="500" fill="hold"/>
                                        <p:tgtEl>
                                          <p:spTgt spid="53"/>
                                        </p:tgtEl>
                                        <p:attrNameLst>
                                          <p:attrName>ppt_x</p:attrName>
                                          <p:attrName>ppt_y</p:attrName>
                                        </p:attrNameLst>
                                      </p:cBhvr>
                                      <p:rCtr x="0" y="-2315"/>
                                    </p:animMotion>
                                  </p:childTnLst>
                                </p:cTn>
                              </p:par>
                              <p:par>
                                <p:cTn id="31" presetID="10" presetClass="entr" presetSubtype="0" fill="hold" grpId="0" nodeType="withEffect">
                                  <p:stCondLst>
                                    <p:cond delay="5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42" presetClass="path" presetSubtype="0" decel="100000" fill="hold" grpId="1" nodeType="withEffect">
                                  <p:stCondLst>
                                    <p:cond delay="0"/>
                                  </p:stCondLst>
                                  <p:childTnLst>
                                    <p:animMotion origin="layout" path="M 7.13728E-7 -0.0449 L 7.13728E-7 -2.59259E-6 " pathEditMode="relative" rAng="0" ptsTypes="AA">
                                      <p:cBhvr>
                                        <p:cTn id="35" dur="1000" fill="hold"/>
                                        <p:tgtEl>
                                          <p:spTgt spid="49"/>
                                        </p:tgtEl>
                                        <p:attrNameLst>
                                          <p:attrName>ppt_x</p:attrName>
                                          <p:attrName>ppt_y</p:attrName>
                                        </p:attrNameLst>
                                      </p:cBhvr>
                                      <p:rCtr x="0" y="2245"/>
                                    </p:animMotion>
                                  </p:childTnLst>
                                </p:cTn>
                              </p:par>
                              <p:par>
                                <p:cTn id="36" presetID="10" presetClass="entr" presetSubtype="0" fill="hold" grpId="0" nodeType="withEffect">
                                  <p:stCondLst>
                                    <p:cond delay="5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grpId="1" nodeType="withEffect">
                                  <p:stCondLst>
                                    <p:cond delay="0"/>
                                  </p:stCondLst>
                                  <p:childTnLst>
                                    <p:animMotion origin="layout" path="M 7.13728E-7 -0.0449 L 7.13728E-7 -2.59259E-6 " pathEditMode="relative" rAng="0" ptsTypes="AA">
                                      <p:cBhvr>
                                        <p:cTn id="40" dur="1000" fill="hold"/>
                                        <p:tgtEl>
                                          <p:spTgt spid="50"/>
                                        </p:tgtEl>
                                        <p:attrNameLst>
                                          <p:attrName>ppt_x</p:attrName>
                                          <p:attrName>ppt_y</p:attrName>
                                        </p:attrNameLst>
                                      </p:cBhvr>
                                      <p:rCtr x="0" y="2245"/>
                                    </p:animMotion>
                                  </p:childTnLst>
                                </p:cTn>
                              </p:par>
                              <p:par>
                                <p:cTn id="41" presetID="10" presetClass="entr" presetSubtype="0" fill="hold" grpId="0" nodeType="withEffect">
                                  <p:stCondLst>
                                    <p:cond delay="5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42" presetClass="path" presetSubtype="0" decel="100000" fill="hold" grpId="1" nodeType="withEffect">
                                  <p:stCondLst>
                                    <p:cond delay="0"/>
                                  </p:stCondLst>
                                  <p:childTnLst>
                                    <p:animMotion origin="layout" path="M 7.13728E-7 -0.0449 L 7.13728E-7 -2.59259E-6 " pathEditMode="relative" rAng="0" ptsTypes="AA">
                                      <p:cBhvr>
                                        <p:cTn id="45" dur="1000" fill="hold"/>
                                        <p:tgtEl>
                                          <p:spTgt spid="51"/>
                                        </p:tgtEl>
                                        <p:attrNameLst>
                                          <p:attrName>ppt_x</p:attrName>
                                          <p:attrName>ppt_y</p:attrName>
                                        </p:attrNameLst>
                                      </p:cBhvr>
                                      <p:rCtr x="0" y="2245"/>
                                    </p:animMotion>
                                  </p:childTnLst>
                                </p:cTn>
                              </p:par>
                              <p:par>
                                <p:cTn id="46" presetID="53" presetClass="entr" presetSubtype="16" fill="hold" grpId="0" nodeType="withEffect">
                                  <p:stCondLst>
                                    <p:cond delay="50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nodeType="withEffect">
                                  <p:stCondLst>
                                    <p:cond delay="500"/>
                                  </p:stCondLst>
                                  <p:childTnLst>
                                    <p:set>
                                      <p:cBhvr>
                                        <p:cTn id="52" dur="1" fill="hold">
                                          <p:stCondLst>
                                            <p:cond delay="0"/>
                                          </p:stCondLst>
                                        </p:cTn>
                                        <p:tgtEl>
                                          <p:spTgt spid="42"/>
                                        </p:tgtEl>
                                        <p:attrNameLst>
                                          <p:attrName>style.visibility</p:attrName>
                                        </p:attrNameLst>
                                      </p:cBhvr>
                                      <p:to>
                                        <p:strVal val="visible"/>
                                      </p:to>
                                    </p:set>
                                    <p:anim calcmode="lin" valueType="num">
                                      <p:cBhvr>
                                        <p:cTn id="53" dur="500" fill="hold"/>
                                        <p:tgtEl>
                                          <p:spTgt spid="42"/>
                                        </p:tgtEl>
                                        <p:attrNameLst>
                                          <p:attrName>ppt_w</p:attrName>
                                        </p:attrNameLst>
                                      </p:cBhvr>
                                      <p:tavLst>
                                        <p:tav tm="0">
                                          <p:val>
                                            <p:fltVal val="0"/>
                                          </p:val>
                                        </p:tav>
                                        <p:tav tm="100000">
                                          <p:val>
                                            <p:strVal val="#ppt_w"/>
                                          </p:val>
                                        </p:tav>
                                      </p:tavLst>
                                    </p:anim>
                                    <p:anim calcmode="lin" valueType="num">
                                      <p:cBhvr>
                                        <p:cTn id="54" dur="500" fill="hold"/>
                                        <p:tgtEl>
                                          <p:spTgt spid="42"/>
                                        </p:tgtEl>
                                        <p:attrNameLst>
                                          <p:attrName>ppt_h</p:attrName>
                                        </p:attrNameLst>
                                      </p:cBhvr>
                                      <p:tavLst>
                                        <p:tav tm="0">
                                          <p:val>
                                            <p:fltVal val="0"/>
                                          </p:val>
                                        </p:tav>
                                        <p:tav tm="100000">
                                          <p:val>
                                            <p:strVal val="#ppt_h"/>
                                          </p:val>
                                        </p:tav>
                                      </p:tavLst>
                                    </p:anim>
                                    <p:animEffect transition="in" filter="fade">
                                      <p:cBhvr>
                                        <p:cTn id="55" dur="500"/>
                                        <p:tgtEl>
                                          <p:spTgt spid="42"/>
                                        </p:tgtEl>
                                      </p:cBhvr>
                                    </p:animEffect>
                                  </p:childTnLst>
                                </p:cTn>
                              </p:par>
                              <p:par>
                                <p:cTn id="56" presetID="53" presetClass="entr" presetSubtype="16" fill="hold" nodeType="withEffect">
                                  <p:stCondLst>
                                    <p:cond delay="500"/>
                                  </p:stCondLst>
                                  <p:childTnLst>
                                    <p:set>
                                      <p:cBhvr>
                                        <p:cTn id="57" dur="1" fill="hold">
                                          <p:stCondLst>
                                            <p:cond delay="0"/>
                                          </p:stCondLst>
                                        </p:cTn>
                                        <p:tgtEl>
                                          <p:spTgt spid="35"/>
                                        </p:tgtEl>
                                        <p:attrNameLst>
                                          <p:attrName>style.visibility</p:attrName>
                                        </p:attrNameLst>
                                      </p:cBhvr>
                                      <p:to>
                                        <p:strVal val="visible"/>
                                      </p:to>
                                    </p:set>
                                    <p:anim calcmode="lin" valueType="num">
                                      <p:cBhvr>
                                        <p:cTn id="58" dur="500" fill="hold"/>
                                        <p:tgtEl>
                                          <p:spTgt spid="35"/>
                                        </p:tgtEl>
                                        <p:attrNameLst>
                                          <p:attrName>ppt_w</p:attrName>
                                        </p:attrNameLst>
                                      </p:cBhvr>
                                      <p:tavLst>
                                        <p:tav tm="0">
                                          <p:val>
                                            <p:fltVal val="0"/>
                                          </p:val>
                                        </p:tav>
                                        <p:tav tm="100000">
                                          <p:val>
                                            <p:strVal val="#ppt_w"/>
                                          </p:val>
                                        </p:tav>
                                      </p:tavLst>
                                    </p:anim>
                                    <p:anim calcmode="lin" valueType="num">
                                      <p:cBhvr>
                                        <p:cTn id="59" dur="500" fill="hold"/>
                                        <p:tgtEl>
                                          <p:spTgt spid="35"/>
                                        </p:tgtEl>
                                        <p:attrNameLst>
                                          <p:attrName>ppt_h</p:attrName>
                                        </p:attrNameLst>
                                      </p:cBhvr>
                                      <p:tavLst>
                                        <p:tav tm="0">
                                          <p:val>
                                            <p:fltVal val="0"/>
                                          </p:val>
                                        </p:tav>
                                        <p:tav tm="100000">
                                          <p:val>
                                            <p:strVal val="#ppt_h"/>
                                          </p:val>
                                        </p:tav>
                                      </p:tavLst>
                                    </p:anim>
                                    <p:animEffect transition="in" filter="fade">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34" grpId="0" animBg="1"/>
      <p:bldP spid="49" grpId="0"/>
      <p:bldP spid="49" grpId="1"/>
      <p:bldP spid="50" grpId="0"/>
      <p:bldP spid="50" grpId="1"/>
      <p:bldP spid="51" grpId="0"/>
      <p:bldP spid="51" grpId="1"/>
      <p:bldP spid="52" grpId="0" animBg="1"/>
      <p:bldP spid="52" grpId="1" animBg="1"/>
      <p:bldP spid="53" grpId="0" animBg="1"/>
      <p:bldP spid="5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B3B71A64-F646-B642-9363-EE5D94D32F6B}"/>
              </a:ext>
            </a:extLst>
          </p:cNvPr>
          <p:cNvSpPr txBox="1"/>
          <p:nvPr/>
        </p:nvSpPr>
        <p:spPr>
          <a:xfrm>
            <a:off x="1755922" y="2794192"/>
            <a:ext cx="2962121" cy="1569660"/>
          </a:xfrm>
          <a:prstGeom prst="rect">
            <a:avLst/>
          </a:prstGeom>
          <a:noFill/>
        </p:spPr>
        <p:txBody>
          <a:bodyPr wrap="square" rtlCol="0">
            <a:spAutoFit/>
          </a:bodyPr>
          <a:lstStyle/>
          <a:p>
            <a:r>
              <a:rPr lang="en-US" sz="9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71" name="TextBox 70">
            <a:extLst>
              <a:ext uri="{FF2B5EF4-FFF2-40B4-BE49-F238E27FC236}">
                <a16:creationId xmlns:a16="http://schemas.microsoft.com/office/drawing/2014/main" id="{C09E7798-D925-1948-B729-5FB2AF905A37}"/>
              </a:ext>
            </a:extLst>
          </p:cNvPr>
          <p:cNvSpPr txBox="1"/>
          <p:nvPr/>
        </p:nvSpPr>
        <p:spPr>
          <a:xfrm>
            <a:off x="4498574" y="3163524"/>
            <a:ext cx="2889504" cy="830997"/>
          </a:xfrm>
          <a:prstGeom prst="rect">
            <a:avLst/>
          </a:prstGeom>
          <a:noFill/>
        </p:spPr>
        <p:txBody>
          <a:bodyPr wrap="square" rtlCol="0">
            <a:spAutoFit/>
          </a:bodyPr>
          <a:lstStyle/>
          <a:p>
            <a:r>
              <a:rPr lang="en-US" dirty="0">
                <a:solidFill>
                  <a:schemeClr val="bg1"/>
                </a:solidFill>
              </a:rPr>
              <a:t>of Kubernetes workloads run on AWS today </a:t>
            </a:r>
            <a:br>
              <a:rPr lang="en-US" dirty="0">
                <a:solidFill>
                  <a:schemeClr val="bg1"/>
                </a:solidFill>
              </a:rPr>
            </a:br>
            <a:r>
              <a:rPr lang="en-US" sz="1200" dirty="0">
                <a:solidFill>
                  <a:schemeClr val="bg1"/>
                </a:solidFill>
              </a:rPr>
              <a:t>— Cloud Native Computing Foundation</a:t>
            </a:r>
            <a:endParaRPr lang="en-US" dirty="0">
              <a:solidFill>
                <a:schemeClr val="bg1"/>
              </a:solidFill>
            </a:endParaRPr>
          </a:p>
        </p:txBody>
      </p:sp>
      <p:grpSp>
        <p:nvGrpSpPr>
          <p:cNvPr id="72" name="Group 71">
            <a:extLst>
              <a:ext uri="{FF2B5EF4-FFF2-40B4-BE49-F238E27FC236}">
                <a16:creationId xmlns:a16="http://schemas.microsoft.com/office/drawing/2014/main" id="{7C243AA0-61D1-A14C-9477-BF4645AE0B2B}"/>
              </a:ext>
            </a:extLst>
          </p:cNvPr>
          <p:cNvGrpSpPr/>
          <p:nvPr/>
        </p:nvGrpSpPr>
        <p:grpSpPr>
          <a:xfrm>
            <a:off x="2973365" y="1488945"/>
            <a:ext cx="889684" cy="860364"/>
            <a:chOff x="3485826" y="819150"/>
            <a:chExt cx="2172348" cy="2100763"/>
          </a:xfrm>
        </p:grpSpPr>
        <p:sp>
          <p:nvSpPr>
            <p:cNvPr id="73" name="Freeform 6">
              <a:extLst>
                <a:ext uri="{FF2B5EF4-FFF2-40B4-BE49-F238E27FC236}">
                  <a16:creationId xmlns:a16="http://schemas.microsoft.com/office/drawing/2014/main" id="{B45AB24A-2975-A046-82D2-C7DDF774A23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 name="Freeform 7">
              <a:extLst>
                <a:ext uri="{FF2B5EF4-FFF2-40B4-BE49-F238E27FC236}">
                  <a16:creationId xmlns:a16="http://schemas.microsoft.com/office/drawing/2014/main" id="{8992B056-C05E-DC4F-9D32-4785258E52A4}"/>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75" name="Plus Sign 12">
            <a:extLst>
              <a:ext uri="{FF2B5EF4-FFF2-40B4-BE49-F238E27FC236}">
                <a16:creationId xmlns:a16="http://schemas.microsoft.com/office/drawing/2014/main" id="{65D90149-2C3B-C74B-8073-20E5236B69BE}"/>
              </a:ext>
            </a:extLst>
          </p:cNvPr>
          <p:cNvSpPr/>
          <p:nvPr/>
        </p:nvSpPr>
        <p:spPr>
          <a:xfrm>
            <a:off x="4208153" y="1655479"/>
            <a:ext cx="603504" cy="603504"/>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cxnSp>
        <p:nvCxnSpPr>
          <p:cNvPr id="76" name="Straight Connector 75">
            <a:extLst>
              <a:ext uri="{FF2B5EF4-FFF2-40B4-BE49-F238E27FC236}">
                <a16:creationId xmlns:a16="http://schemas.microsoft.com/office/drawing/2014/main" id="{CE473583-8787-5347-884F-3B8B01AF21BD}"/>
              </a:ext>
            </a:extLst>
          </p:cNvPr>
          <p:cNvCxnSpPr/>
          <p:nvPr/>
        </p:nvCxnSpPr>
        <p:spPr>
          <a:xfrm>
            <a:off x="2613534" y="2723171"/>
            <a:ext cx="3916933"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77" name="Picture 76">
            <a:extLst>
              <a:ext uri="{FF2B5EF4-FFF2-40B4-BE49-F238E27FC236}">
                <a16:creationId xmlns:a16="http://schemas.microsoft.com/office/drawing/2014/main" id="{527CF7E5-77A3-8B4C-9E43-6D4D7B47566B}"/>
              </a:ext>
            </a:extLst>
          </p:cNvPr>
          <p:cNvPicPr>
            <a:picLocks noChangeAspect="1"/>
          </p:cNvPicPr>
          <p:nvPr/>
        </p:nvPicPr>
        <p:blipFill>
          <a:blip r:embed="rId3"/>
          <a:stretch>
            <a:fillRect/>
          </a:stretch>
        </p:blipFill>
        <p:spPr>
          <a:xfrm>
            <a:off x="5156761" y="1669738"/>
            <a:ext cx="994142" cy="591751"/>
          </a:xfrm>
          <a:prstGeom prst="rect">
            <a:avLst/>
          </a:prstGeom>
        </p:spPr>
      </p:pic>
    </p:spTree>
    <p:extLst>
      <p:ext uri="{BB962C8B-B14F-4D97-AF65-F5344CB8AC3E}">
        <p14:creationId xmlns:p14="http://schemas.microsoft.com/office/powerpoint/2010/main" val="107679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72"/>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77"/>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arn(outVertical)">
                                      <p:cBhvr>
                                        <p:cTn id="21" dur="500"/>
                                        <p:tgtEl>
                                          <p:spTgt spid="7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70"/>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71"/>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1" grpId="0"/>
      <p:bldP spid="71" grpId="1"/>
      <p:bldP spid="75" grpId="0" animBg="1"/>
    </p:bldLst>
  </p:timing>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1_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5340</TotalTime>
  <Words>1835</Words>
  <Application>Microsoft Macintosh PowerPoint</Application>
  <PresentationFormat>On-screen Show (16:9)</PresentationFormat>
  <Paragraphs>251</Paragraphs>
  <Slides>42</Slides>
  <Notes>12</Notes>
  <HiddenSlides>1</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42</vt:i4>
      </vt:variant>
    </vt:vector>
  </HeadingPairs>
  <TitlesOfParts>
    <vt:vector size="64" baseType="lpstr">
      <vt:lpstr>ＭＳ Ｐゴシック</vt:lpstr>
      <vt:lpstr>3M Circular TT Book</vt:lpstr>
      <vt:lpstr>Amazon Ember</vt:lpstr>
      <vt:lpstr>Amazon Ember Light</vt:lpstr>
      <vt:lpstr>Amazon Ember Regular</vt:lpstr>
      <vt:lpstr>Arial</vt:lpstr>
      <vt:lpstr>Avenir Book</vt:lpstr>
      <vt:lpstr>Calibri</vt:lpstr>
      <vt:lpstr>Calibri Light</vt:lpstr>
      <vt:lpstr>Century Gothic</vt:lpstr>
      <vt:lpstr>Consolas</vt:lpstr>
      <vt:lpstr>Helvetica Neue</vt:lpstr>
      <vt:lpstr>Impact</vt:lpstr>
      <vt:lpstr>Lucida Console</vt:lpstr>
      <vt:lpstr>Roboto Condensed</vt:lpstr>
      <vt:lpstr>Roboto Condensed Light</vt:lpstr>
      <vt:lpstr>Times New Roman</vt:lpstr>
      <vt:lpstr>Verdana</vt:lpstr>
      <vt:lpstr>DeckTemplate-AWS</vt:lpstr>
      <vt:lpstr>1_DeckTemplate-AWS-Dark</vt:lpstr>
      <vt:lpstr>DeckTemplate-AWS-ReInvent-Orange</vt:lpstr>
      <vt:lpstr>1_DeckTemplate-AWS</vt:lpstr>
      <vt:lpstr>PowerPoint Presentation</vt:lpstr>
      <vt:lpstr>Why Containers?</vt:lpstr>
      <vt:lpstr>Challenges of Containers at Scale</vt:lpstr>
      <vt:lpstr>PowerPoint Presentation</vt:lpstr>
      <vt:lpstr>We Give You The Power To Choose:</vt:lpstr>
      <vt:lpstr>What is Kubernetes?</vt:lpstr>
      <vt:lpstr>Cloud-native applications</vt:lpstr>
      <vt:lpstr>But where you run K8s matters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EKS Architecture</vt:lpstr>
      <vt:lpstr>PowerPoint Presentation</vt:lpstr>
      <vt:lpstr>PowerPoint Presentation</vt:lpstr>
      <vt:lpstr>PowerPoint Presentation</vt:lpstr>
      <vt:lpstr>PowerPoint Presentation</vt:lpstr>
      <vt:lpstr>PowerPoint Presentation</vt:lpstr>
      <vt:lpstr>PowerPoint Presentation</vt:lpstr>
      <vt:lpstr>Customers</vt:lpstr>
      <vt:lpstr>Customers Adopting Amazon EKS</vt:lpstr>
      <vt:lpstr>Partners</vt:lpstr>
      <vt:lpstr>PowerPoint Presentation</vt:lpstr>
      <vt:lpstr>Partner Highlight - Security</vt:lpstr>
      <vt:lpstr>Partner Highlight - Security</vt:lpstr>
      <vt:lpstr>Partner Highlight - Networking</vt:lpstr>
      <vt:lpstr>Partner Highlight - Networking</vt:lpstr>
      <vt:lpstr>Partner Highlight - DevOps</vt:lpstr>
      <vt:lpstr>Partner Highlight - DevOps</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80</cp:revision>
  <dcterms:created xsi:type="dcterms:W3CDTF">2016-06-17T18:22:10Z</dcterms:created>
  <dcterms:modified xsi:type="dcterms:W3CDTF">2018-08-07T17:51:51Z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